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oboto"/>
      <p:regular r:id="rId350"/>
      <p:bold r:id="rId351"/>
      <p:italic r:id="rId352"/>
      <p:boldItalic r:id="rId3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3256007-2207-4D0C-948B-428BE2FDEF96}">
  <a:tblStyle styleId="{73256007-2207-4D0C-948B-428BE2FDEF96}"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oboto-italic.fntdata"/><Relationship Id="rId230" Type="http://schemas.openxmlformats.org/officeDocument/2006/relationships/slide" Target="slides/slide224.xml"/><Relationship Id="rId351" Type="http://schemas.openxmlformats.org/officeDocument/2006/relationships/font" Target="fonts/Roboto-bold.fntdata"/><Relationship Id="rId350" Type="http://schemas.openxmlformats.org/officeDocument/2006/relationships/font" Target="fonts/Roboto-regular.fntdata"/><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oboto-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1bfa03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1bfa03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8952ecb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8952ecb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1bfa03f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1bfa03f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1bfa03f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1bfa03f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8952ec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58952ec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adc9017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5adc9017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81bfa03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1bfa03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adc9017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adc9017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5adc9017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5adc9017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5adc9017c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adc9017c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adc9017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adc9017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5adc9017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5adc9017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adc9017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adc9017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adc9017c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adc9017c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75c1aba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75c1aba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1bfa03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1bfa03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1bfa03f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1bfa03f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1bfa03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1bfa03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1bfa03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1bfa03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75c1aba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75c1aba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1bfa03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1bfa03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Google Shape;1674;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1bfa03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1bfa03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Google Shape;1734;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Google Shape;1742;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8" name="Shape 1748"/>
        <p:cNvGrpSpPr/>
        <p:nvPr/>
      </p:nvGrpSpPr>
      <p:grpSpPr>
        <a:xfrm>
          <a:off x="0" y="0"/>
          <a:ext cx="0" cy="0"/>
          <a:chOff x="0" y="0"/>
          <a:chExt cx="0" cy="0"/>
        </a:xfrm>
      </p:grpSpPr>
      <p:sp>
        <p:nvSpPr>
          <p:cNvPr id="1749" name="Google Shape;1749;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Google Shape;1773;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1bfa03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1bfa03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8" name="Shape 1788"/>
        <p:cNvGrpSpPr/>
        <p:nvPr/>
      </p:nvGrpSpPr>
      <p:grpSpPr>
        <a:xfrm>
          <a:off x="0" y="0"/>
          <a:ext cx="0" cy="0"/>
          <a:chOff x="0" y="0"/>
          <a:chExt cx="0" cy="0"/>
        </a:xfrm>
      </p:grpSpPr>
      <p:sp>
        <p:nvSpPr>
          <p:cNvPr id="1789" name="Google Shape;1789;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6" name="Shape 1796"/>
        <p:cNvGrpSpPr/>
        <p:nvPr/>
      </p:nvGrpSpPr>
      <p:grpSpPr>
        <a:xfrm>
          <a:off x="0" y="0"/>
          <a:ext cx="0" cy="0"/>
          <a:chOff x="0" y="0"/>
          <a:chExt cx="0" cy="0"/>
        </a:xfrm>
      </p:grpSpPr>
      <p:sp>
        <p:nvSpPr>
          <p:cNvPr id="1797" name="Google Shape;1797;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5" name="Shape 1805"/>
        <p:cNvGrpSpPr/>
        <p:nvPr/>
      </p:nvGrpSpPr>
      <p:grpSpPr>
        <a:xfrm>
          <a:off x="0" y="0"/>
          <a:ext cx="0" cy="0"/>
          <a:chOff x="0" y="0"/>
          <a:chExt cx="0" cy="0"/>
        </a:xfrm>
      </p:grpSpPr>
      <p:sp>
        <p:nvSpPr>
          <p:cNvPr id="1806" name="Google Shape;1806;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Google Shape;1829;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4" name="Shape 1844"/>
        <p:cNvGrpSpPr/>
        <p:nvPr/>
      </p:nvGrpSpPr>
      <p:grpSpPr>
        <a:xfrm>
          <a:off x="0" y="0"/>
          <a:ext cx="0" cy="0"/>
          <a:chOff x="0" y="0"/>
          <a:chExt cx="0" cy="0"/>
        </a:xfrm>
      </p:grpSpPr>
      <p:sp>
        <p:nvSpPr>
          <p:cNvPr id="1845" name="Google Shape;1845;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Google Shape;1861;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1bfa03f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1bfa03f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5afa6d6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5afa6d6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Google Shape;1876;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1" name="Shape 1911"/>
        <p:cNvGrpSpPr/>
        <p:nvPr/>
      </p:nvGrpSpPr>
      <p:grpSpPr>
        <a:xfrm>
          <a:off x="0" y="0"/>
          <a:ext cx="0" cy="0"/>
          <a:chOff x="0" y="0"/>
          <a:chExt cx="0" cy="0"/>
        </a:xfrm>
      </p:grpSpPr>
      <p:sp>
        <p:nvSpPr>
          <p:cNvPr id="1912" name="Google Shape;1912;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Google Shape;1920;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4" name="Shape 1934"/>
        <p:cNvGrpSpPr/>
        <p:nvPr/>
      </p:nvGrpSpPr>
      <p:grpSpPr>
        <a:xfrm>
          <a:off x="0" y="0"/>
          <a:ext cx="0" cy="0"/>
          <a:chOff x="0" y="0"/>
          <a:chExt cx="0" cy="0"/>
        </a:xfrm>
      </p:grpSpPr>
      <p:sp>
        <p:nvSpPr>
          <p:cNvPr id="1935" name="Google Shape;1935;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1bfa03f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1bfa03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7" name="Shape 1957"/>
        <p:cNvGrpSpPr/>
        <p:nvPr/>
      </p:nvGrpSpPr>
      <p:grpSpPr>
        <a:xfrm>
          <a:off x="0" y="0"/>
          <a:ext cx="0" cy="0"/>
          <a:chOff x="0" y="0"/>
          <a:chExt cx="0" cy="0"/>
        </a:xfrm>
      </p:grpSpPr>
      <p:sp>
        <p:nvSpPr>
          <p:cNvPr id="1958" name="Google Shape;1958;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Google Shape;2000;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7" name="Shape 2007"/>
        <p:cNvGrpSpPr/>
        <p:nvPr/>
      </p:nvGrpSpPr>
      <p:grpSpPr>
        <a:xfrm>
          <a:off x="0" y="0"/>
          <a:ext cx="0" cy="0"/>
          <a:chOff x="0" y="0"/>
          <a:chExt cx="0" cy="0"/>
        </a:xfrm>
      </p:grpSpPr>
      <p:sp>
        <p:nvSpPr>
          <p:cNvPr id="2008" name="Google Shape;2008;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5" name="Shape 2015"/>
        <p:cNvGrpSpPr/>
        <p:nvPr/>
      </p:nvGrpSpPr>
      <p:grpSpPr>
        <a:xfrm>
          <a:off x="0" y="0"/>
          <a:ext cx="0" cy="0"/>
          <a:chOff x="0" y="0"/>
          <a:chExt cx="0" cy="0"/>
        </a:xfrm>
      </p:grpSpPr>
      <p:sp>
        <p:nvSpPr>
          <p:cNvPr id="2016" name="Google Shape;2016;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1bfa03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1bfa03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8" name="Shape 2078"/>
        <p:cNvGrpSpPr/>
        <p:nvPr/>
      </p:nvGrpSpPr>
      <p:grpSpPr>
        <a:xfrm>
          <a:off x="0" y="0"/>
          <a:ext cx="0" cy="0"/>
          <a:chOff x="0" y="0"/>
          <a:chExt cx="0" cy="0"/>
        </a:xfrm>
      </p:grpSpPr>
      <p:sp>
        <p:nvSpPr>
          <p:cNvPr id="2079" name="Google Shape;2079;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3" name="Shape 2093"/>
        <p:cNvGrpSpPr/>
        <p:nvPr/>
      </p:nvGrpSpPr>
      <p:grpSpPr>
        <a:xfrm>
          <a:off x="0" y="0"/>
          <a:ext cx="0" cy="0"/>
          <a:chOff x="0" y="0"/>
          <a:chExt cx="0" cy="0"/>
        </a:xfrm>
      </p:grpSpPr>
      <p:sp>
        <p:nvSpPr>
          <p:cNvPr id="2094" name="Google Shape;2094;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1bfa03f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1bfa03f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8" name="Shape 2158"/>
        <p:cNvGrpSpPr/>
        <p:nvPr/>
      </p:nvGrpSpPr>
      <p:grpSpPr>
        <a:xfrm>
          <a:off x="0" y="0"/>
          <a:ext cx="0" cy="0"/>
          <a:chOff x="0" y="0"/>
          <a:chExt cx="0" cy="0"/>
        </a:xfrm>
      </p:grpSpPr>
      <p:sp>
        <p:nvSpPr>
          <p:cNvPr id="2159" name="Google Shape;2159;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5" name="Shape 2165"/>
        <p:cNvGrpSpPr/>
        <p:nvPr/>
      </p:nvGrpSpPr>
      <p:grpSpPr>
        <a:xfrm>
          <a:off x="0" y="0"/>
          <a:ext cx="0" cy="0"/>
          <a:chOff x="0" y="0"/>
          <a:chExt cx="0" cy="0"/>
        </a:xfrm>
      </p:grpSpPr>
      <p:sp>
        <p:nvSpPr>
          <p:cNvPr id="2166" name="Google Shape;2166;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1bfa03f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1bfa03f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8" name="Shape 2188"/>
        <p:cNvGrpSpPr/>
        <p:nvPr/>
      </p:nvGrpSpPr>
      <p:grpSpPr>
        <a:xfrm>
          <a:off x="0" y="0"/>
          <a:ext cx="0" cy="0"/>
          <a:chOff x="0" y="0"/>
          <a:chExt cx="0" cy="0"/>
        </a:xfrm>
      </p:grpSpPr>
      <p:sp>
        <p:nvSpPr>
          <p:cNvPr id="2189" name="Google Shape;2189;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4" name="Shape 2204"/>
        <p:cNvGrpSpPr/>
        <p:nvPr/>
      </p:nvGrpSpPr>
      <p:grpSpPr>
        <a:xfrm>
          <a:off x="0" y="0"/>
          <a:ext cx="0" cy="0"/>
          <a:chOff x="0" y="0"/>
          <a:chExt cx="0" cy="0"/>
        </a:xfrm>
      </p:grpSpPr>
      <p:sp>
        <p:nvSpPr>
          <p:cNvPr id="2205" name="Google Shape;2205;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81bfa0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1bfa03f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4" name="Shape 2294"/>
        <p:cNvGrpSpPr/>
        <p:nvPr/>
      </p:nvGrpSpPr>
      <p:grpSpPr>
        <a:xfrm>
          <a:off x="0" y="0"/>
          <a:ext cx="0" cy="0"/>
          <a:chOff x="0" y="0"/>
          <a:chExt cx="0" cy="0"/>
        </a:xfrm>
      </p:grpSpPr>
      <p:sp>
        <p:nvSpPr>
          <p:cNvPr id="2295" name="Google Shape;2295;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Google Shape;2309;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5" name="Shape 2315"/>
        <p:cNvGrpSpPr/>
        <p:nvPr/>
      </p:nvGrpSpPr>
      <p:grpSpPr>
        <a:xfrm>
          <a:off x="0" y="0"/>
          <a:ext cx="0" cy="0"/>
          <a:chOff x="0" y="0"/>
          <a:chExt cx="0" cy="0"/>
        </a:xfrm>
      </p:grpSpPr>
      <p:sp>
        <p:nvSpPr>
          <p:cNvPr id="2316" name="Google Shape;2316;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1bfa03f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1bfa03f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2" name="Shape 2322"/>
        <p:cNvGrpSpPr/>
        <p:nvPr/>
      </p:nvGrpSpPr>
      <p:grpSpPr>
        <a:xfrm>
          <a:off x="0" y="0"/>
          <a:ext cx="0" cy="0"/>
          <a:chOff x="0" y="0"/>
          <a:chExt cx="0" cy="0"/>
        </a:xfrm>
      </p:grpSpPr>
      <p:sp>
        <p:nvSpPr>
          <p:cNvPr id="2323" name="Google Shape;2323;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1" name="Shape 2331"/>
        <p:cNvGrpSpPr/>
        <p:nvPr/>
      </p:nvGrpSpPr>
      <p:grpSpPr>
        <a:xfrm>
          <a:off x="0" y="0"/>
          <a:ext cx="0" cy="0"/>
          <a:chOff x="0" y="0"/>
          <a:chExt cx="0" cy="0"/>
        </a:xfrm>
      </p:grpSpPr>
      <p:sp>
        <p:nvSpPr>
          <p:cNvPr id="2332" name="Google Shape;2332;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Google Shape;2346;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2" name="Shape 2352"/>
        <p:cNvGrpSpPr/>
        <p:nvPr/>
      </p:nvGrpSpPr>
      <p:grpSpPr>
        <a:xfrm>
          <a:off x="0" y="0"/>
          <a:ext cx="0" cy="0"/>
          <a:chOff x="0" y="0"/>
          <a:chExt cx="0" cy="0"/>
        </a:xfrm>
      </p:grpSpPr>
      <p:sp>
        <p:nvSpPr>
          <p:cNvPr id="2353" name="Google Shape;2353;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0" name="Shape 2360"/>
        <p:cNvGrpSpPr/>
        <p:nvPr/>
      </p:nvGrpSpPr>
      <p:grpSpPr>
        <a:xfrm>
          <a:off x="0" y="0"/>
          <a:ext cx="0" cy="0"/>
          <a:chOff x="0" y="0"/>
          <a:chExt cx="0" cy="0"/>
        </a:xfrm>
      </p:grpSpPr>
      <p:sp>
        <p:nvSpPr>
          <p:cNvPr id="2361" name="Google Shape;2361;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6" name="Shape 2376"/>
        <p:cNvGrpSpPr/>
        <p:nvPr/>
      </p:nvGrpSpPr>
      <p:grpSpPr>
        <a:xfrm>
          <a:off x="0" y="0"/>
          <a:ext cx="0" cy="0"/>
          <a:chOff x="0" y="0"/>
          <a:chExt cx="0" cy="0"/>
        </a:xfrm>
      </p:grpSpPr>
      <p:sp>
        <p:nvSpPr>
          <p:cNvPr id="2377" name="Google Shape;2377;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81bfa03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1bfa03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Google Shape;2409;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Google Shape;2417;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3" name="Shape 2423"/>
        <p:cNvGrpSpPr/>
        <p:nvPr/>
      </p:nvGrpSpPr>
      <p:grpSpPr>
        <a:xfrm>
          <a:off x="0" y="0"/>
          <a:ext cx="0" cy="0"/>
          <a:chOff x="0" y="0"/>
          <a:chExt cx="0" cy="0"/>
        </a:xfrm>
      </p:grpSpPr>
      <p:sp>
        <p:nvSpPr>
          <p:cNvPr id="2424" name="Google Shape;2424;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0" name="Shape 2430"/>
        <p:cNvGrpSpPr/>
        <p:nvPr/>
      </p:nvGrpSpPr>
      <p:grpSpPr>
        <a:xfrm>
          <a:off x="0" y="0"/>
          <a:ext cx="0" cy="0"/>
          <a:chOff x="0" y="0"/>
          <a:chExt cx="0" cy="0"/>
        </a:xfrm>
      </p:grpSpPr>
      <p:sp>
        <p:nvSpPr>
          <p:cNvPr id="2431" name="Google Shape;2431;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Google Shape;2453;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9" name="Shape 2459"/>
        <p:cNvGrpSpPr/>
        <p:nvPr/>
      </p:nvGrpSpPr>
      <p:grpSpPr>
        <a:xfrm>
          <a:off x="0" y="0"/>
          <a:ext cx="0" cy="0"/>
          <a:chOff x="0" y="0"/>
          <a:chExt cx="0" cy="0"/>
        </a:xfrm>
      </p:grpSpPr>
      <p:sp>
        <p:nvSpPr>
          <p:cNvPr id="2460" name="Google Shape;2460;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1bfa03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1bfa03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Google Shape;2475;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8" name="Shape 2488"/>
        <p:cNvGrpSpPr/>
        <p:nvPr/>
      </p:nvGrpSpPr>
      <p:grpSpPr>
        <a:xfrm>
          <a:off x="0" y="0"/>
          <a:ext cx="0" cy="0"/>
          <a:chOff x="0" y="0"/>
          <a:chExt cx="0" cy="0"/>
        </a:xfrm>
      </p:grpSpPr>
      <p:sp>
        <p:nvSpPr>
          <p:cNvPr id="2489" name="Google Shape;2489;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Google Shape;2504;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9" name="Shape 2519"/>
        <p:cNvGrpSpPr/>
        <p:nvPr/>
      </p:nvGrpSpPr>
      <p:grpSpPr>
        <a:xfrm>
          <a:off x="0" y="0"/>
          <a:ext cx="0" cy="0"/>
          <a:chOff x="0" y="0"/>
          <a:chExt cx="0" cy="0"/>
        </a:xfrm>
      </p:grpSpPr>
      <p:sp>
        <p:nvSpPr>
          <p:cNvPr id="2520" name="Google Shape;2520;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6" name="Shape 2526"/>
        <p:cNvGrpSpPr/>
        <p:nvPr/>
      </p:nvGrpSpPr>
      <p:grpSpPr>
        <a:xfrm>
          <a:off x="0" y="0"/>
          <a:ext cx="0" cy="0"/>
          <a:chOff x="0" y="0"/>
          <a:chExt cx="0" cy="0"/>
        </a:xfrm>
      </p:grpSpPr>
      <p:sp>
        <p:nvSpPr>
          <p:cNvPr id="2527" name="Google Shape;2527;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4" name="Shape 2534"/>
        <p:cNvGrpSpPr/>
        <p:nvPr/>
      </p:nvGrpSpPr>
      <p:grpSpPr>
        <a:xfrm>
          <a:off x="0" y="0"/>
          <a:ext cx="0" cy="0"/>
          <a:chOff x="0" y="0"/>
          <a:chExt cx="0" cy="0"/>
        </a:xfrm>
      </p:grpSpPr>
      <p:sp>
        <p:nvSpPr>
          <p:cNvPr id="2535" name="Google Shape;2535;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2" name="Shape 2542"/>
        <p:cNvGrpSpPr/>
        <p:nvPr/>
      </p:nvGrpSpPr>
      <p:grpSpPr>
        <a:xfrm>
          <a:off x="0" y="0"/>
          <a:ext cx="0" cy="0"/>
          <a:chOff x="0" y="0"/>
          <a:chExt cx="0" cy="0"/>
        </a:xfrm>
      </p:grpSpPr>
      <p:sp>
        <p:nvSpPr>
          <p:cNvPr id="2543" name="Google Shape;2543;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1bfa03f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1bfa03f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Google Shape;2551;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8" name="Shape 2558"/>
        <p:cNvGrpSpPr/>
        <p:nvPr/>
      </p:nvGrpSpPr>
      <p:grpSpPr>
        <a:xfrm>
          <a:off x="0" y="0"/>
          <a:ext cx="0" cy="0"/>
          <a:chOff x="0" y="0"/>
          <a:chExt cx="0" cy="0"/>
        </a:xfrm>
      </p:grpSpPr>
      <p:sp>
        <p:nvSpPr>
          <p:cNvPr id="2559" name="Google Shape;2559;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5" name="Shape 2565"/>
        <p:cNvGrpSpPr/>
        <p:nvPr/>
      </p:nvGrpSpPr>
      <p:grpSpPr>
        <a:xfrm>
          <a:off x="0" y="0"/>
          <a:ext cx="0" cy="0"/>
          <a:chOff x="0" y="0"/>
          <a:chExt cx="0" cy="0"/>
        </a:xfrm>
      </p:grpSpPr>
      <p:sp>
        <p:nvSpPr>
          <p:cNvPr id="2566" name="Google Shape;2566;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1" name="Shape 2581"/>
        <p:cNvGrpSpPr/>
        <p:nvPr/>
      </p:nvGrpSpPr>
      <p:grpSpPr>
        <a:xfrm>
          <a:off x="0" y="0"/>
          <a:ext cx="0" cy="0"/>
          <a:chOff x="0" y="0"/>
          <a:chExt cx="0" cy="0"/>
        </a:xfrm>
      </p:grpSpPr>
      <p:sp>
        <p:nvSpPr>
          <p:cNvPr id="2582" name="Google Shape;2582;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Google Shape;2590;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7" name="Shape 2617"/>
        <p:cNvGrpSpPr/>
        <p:nvPr/>
      </p:nvGrpSpPr>
      <p:grpSpPr>
        <a:xfrm>
          <a:off x="0" y="0"/>
          <a:ext cx="0" cy="0"/>
          <a:chOff x="0" y="0"/>
          <a:chExt cx="0" cy="0"/>
        </a:xfrm>
      </p:grpSpPr>
      <p:sp>
        <p:nvSpPr>
          <p:cNvPr id="2618" name="Google Shape;2618;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81bfa03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1bfa03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7" name="Shape 2647"/>
        <p:cNvGrpSpPr/>
        <p:nvPr/>
      </p:nvGrpSpPr>
      <p:grpSpPr>
        <a:xfrm>
          <a:off x="0" y="0"/>
          <a:ext cx="0" cy="0"/>
          <a:chOff x="0" y="0"/>
          <a:chExt cx="0" cy="0"/>
        </a:xfrm>
      </p:grpSpPr>
      <p:sp>
        <p:nvSpPr>
          <p:cNvPr id="2648" name="Google Shape;2648;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5" name="Shape 2655"/>
        <p:cNvGrpSpPr/>
        <p:nvPr/>
      </p:nvGrpSpPr>
      <p:grpSpPr>
        <a:xfrm>
          <a:off x="0" y="0"/>
          <a:ext cx="0" cy="0"/>
          <a:chOff x="0" y="0"/>
          <a:chExt cx="0" cy="0"/>
        </a:xfrm>
      </p:grpSpPr>
      <p:sp>
        <p:nvSpPr>
          <p:cNvPr id="2656" name="Google Shape;2656;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3" name="Shape 2663"/>
        <p:cNvGrpSpPr/>
        <p:nvPr/>
      </p:nvGrpSpPr>
      <p:grpSpPr>
        <a:xfrm>
          <a:off x="0" y="0"/>
          <a:ext cx="0" cy="0"/>
          <a:chOff x="0" y="0"/>
          <a:chExt cx="0" cy="0"/>
        </a:xfrm>
      </p:grpSpPr>
      <p:sp>
        <p:nvSpPr>
          <p:cNvPr id="2664" name="Google Shape;2664;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1" name="Shape 2671"/>
        <p:cNvGrpSpPr/>
        <p:nvPr/>
      </p:nvGrpSpPr>
      <p:grpSpPr>
        <a:xfrm>
          <a:off x="0" y="0"/>
          <a:ext cx="0" cy="0"/>
          <a:chOff x="0" y="0"/>
          <a:chExt cx="0" cy="0"/>
        </a:xfrm>
      </p:grpSpPr>
      <p:sp>
        <p:nvSpPr>
          <p:cNvPr id="2672" name="Google Shape;2672;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9" name="Shape 2679"/>
        <p:cNvGrpSpPr/>
        <p:nvPr/>
      </p:nvGrpSpPr>
      <p:grpSpPr>
        <a:xfrm>
          <a:off x="0" y="0"/>
          <a:ext cx="0" cy="0"/>
          <a:chOff x="0" y="0"/>
          <a:chExt cx="0" cy="0"/>
        </a:xfrm>
      </p:grpSpPr>
      <p:sp>
        <p:nvSpPr>
          <p:cNvPr id="2680" name="Google Shape;2680;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7" name="Shape 2687"/>
        <p:cNvGrpSpPr/>
        <p:nvPr/>
      </p:nvGrpSpPr>
      <p:grpSpPr>
        <a:xfrm>
          <a:off x="0" y="0"/>
          <a:ext cx="0" cy="0"/>
          <a:chOff x="0" y="0"/>
          <a:chExt cx="0" cy="0"/>
        </a:xfrm>
      </p:grpSpPr>
      <p:sp>
        <p:nvSpPr>
          <p:cNvPr id="2688" name="Google Shape;2688;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5" name="Shape 2695"/>
        <p:cNvGrpSpPr/>
        <p:nvPr/>
      </p:nvGrpSpPr>
      <p:grpSpPr>
        <a:xfrm>
          <a:off x="0" y="0"/>
          <a:ext cx="0" cy="0"/>
          <a:chOff x="0" y="0"/>
          <a:chExt cx="0" cy="0"/>
        </a:xfrm>
      </p:grpSpPr>
      <p:sp>
        <p:nvSpPr>
          <p:cNvPr id="2696" name="Google Shape;2696;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1bfa03f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1bfa03f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2" name="Shape 2702"/>
        <p:cNvGrpSpPr/>
        <p:nvPr/>
      </p:nvGrpSpPr>
      <p:grpSpPr>
        <a:xfrm>
          <a:off x="0" y="0"/>
          <a:ext cx="0" cy="0"/>
          <a:chOff x="0" y="0"/>
          <a:chExt cx="0" cy="0"/>
        </a:xfrm>
      </p:grpSpPr>
      <p:sp>
        <p:nvSpPr>
          <p:cNvPr id="2703" name="Google Shape;2703;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5" name="Shape 2725"/>
        <p:cNvGrpSpPr/>
        <p:nvPr/>
      </p:nvGrpSpPr>
      <p:grpSpPr>
        <a:xfrm>
          <a:off x="0" y="0"/>
          <a:ext cx="0" cy="0"/>
          <a:chOff x="0" y="0"/>
          <a:chExt cx="0" cy="0"/>
        </a:xfrm>
      </p:grpSpPr>
      <p:sp>
        <p:nvSpPr>
          <p:cNvPr id="2726" name="Google Shape;2726;g5adc9017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5adc9017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81bfa03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81bfa03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1bfa03f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81bfa03f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81bfa03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81bfa03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1bfa03f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1bfa03f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1bfa03f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1bfa03f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1bfa03f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1bfa03f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1bfa03f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1bfa03f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1bfa03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1bfa03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1bfa03f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1bfa03f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8952ecb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8952ecb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81e144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1e144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81e144a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81e144a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1e144a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1e144a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1e144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1e144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1bfa03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1bfa03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1e144a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1e144a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1e144a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1e144a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81e144a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81e144a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1e144a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81e144a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81e144a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81e144a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81e144ad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81e144ad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1e144a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1e144a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1e144a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1e144a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1e144a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1e144a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1e144a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1e144a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1bfa0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1bfa0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1e144a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1e144a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1e144ad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1e144a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1e144a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1e144a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81e144a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1e144a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81e144ad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81e144ad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1e144a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1e144a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81e144a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81e144a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81e144a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1e144a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1e144a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1e144a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1e144a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1e144a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1bfa03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1bfa03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1e144ad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1e144ad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81e144a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81e144a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81e144ad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81e144ad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81e144a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81e144a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81e144ad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81e144ad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81e144ad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81e144a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81e144ad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81e144ad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81e144a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81e144a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81e144ad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81e144ad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81bfa03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81bfa03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81e144a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81e144a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81e144ad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81e144ad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81e144ad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81e144ad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81e144ad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81e144ad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81e144ad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81e144ad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81e144ad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81e144ad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81e144ad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81e144ad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81e144ad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81e144ad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81e144ad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81e144ad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81e144ad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81e144ad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81bfa03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81bfa03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81e144ad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81e144ad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81e144ad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81e144ad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8201b2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8201b2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58201b27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8201b2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8201b27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8201b2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8201b27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8201b27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8201b27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8201b27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8225c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8225c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8225c0e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8225c0e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225c0e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225c0e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png"/><Relationship Id="rId4" Type="http://schemas.openxmlformats.org/officeDocument/2006/relationships/hyperlink" Target="http://localhost:8888/notebooks/Idiomatic%20Programmer%20-%20handbook%201%20-%20Codelab%203.ipynb"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 Id="rId4" Type="http://schemas.openxmlformats.org/officeDocument/2006/relationships/image" Target="../media/image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png"/><Relationship Id="rId4" Type="http://schemas.openxmlformats.org/officeDocument/2006/relationships/image" Target="../media/image3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png"/><Relationship Id="rId4" Type="http://schemas.openxmlformats.org/officeDocument/2006/relationships/image" Target="../media/image3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 Id="rId4"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png"/><Relationship Id="rId4" Type="http://schemas.openxmlformats.org/officeDocument/2006/relationships/hyperlink" Target="http://localhost:8888/notebooks/Idiomatic%20Programmer%20-%20handbook%201%20-%20Codelab%204.ipynb"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png"/><Relationship Id="rId4" Type="http://schemas.openxmlformats.org/officeDocument/2006/relationships/image" Target="../media/image3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 Id="rId4" Type="http://schemas.openxmlformats.org/officeDocument/2006/relationships/image" Target="../media/image3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png"/><Relationship Id="rId4" Type="http://schemas.openxmlformats.org/officeDocument/2006/relationships/image" Target="../media/image43.png"/><Relationship Id="rId11" Type="http://schemas.openxmlformats.org/officeDocument/2006/relationships/image" Target="../media/image45.png"/><Relationship Id="rId10" Type="http://schemas.openxmlformats.org/officeDocument/2006/relationships/image" Target="../media/image42.png"/><Relationship Id="rId12" Type="http://schemas.openxmlformats.org/officeDocument/2006/relationships/image" Target="../media/image41.png"/><Relationship Id="rId9"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70.png"/><Relationship Id="rId7" Type="http://schemas.openxmlformats.org/officeDocument/2006/relationships/image" Target="../media/image40.png"/><Relationship Id="rId8"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 Id="rId4" Type="http://schemas.openxmlformats.org/officeDocument/2006/relationships/image" Target="../media/image36.png"/><Relationship Id="rId10" Type="http://schemas.openxmlformats.org/officeDocument/2006/relationships/image" Target="../media/image62.png"/><Relationship Id="rId9" Type="http://schemas.openxmlformats.org/officeDocument/2006/relationships/image" Target="../media/image54.png"/><Relationship Id="rId5" Type="http://schemas.openxmlformats.org/officeDocument/2006/relationships/image" Target="../media/image39.png"/><Relationship Id="rId6" Type="http://schemas.openxmlformats.org/officeDocument/2006/relationships/image" Target="../media/image55.png"/><Relationship Id="rId7" Type="http://schemas.openxmlformats.org/officeDocument/2006/relationships/image" Target="../media/image44.png"/><Relationship Id="rId8" Type="http://schemas.openxmlformats.org/officeDocument/2006/relationships/image" Target="../media/image3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5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 Id="rId4" Type="http://schemas.openxmlformats.org/officeDocument/2006/relationships/image" Target="../media/image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5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png"/><Relationship Id="rId4" Type="http://schemas.openxmlformats.org/officeDocument/2006/relationships/image" Target="../media/image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5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3.png"/><Relationship Id="rId4" Type="http://schemas.openxmlformats.org/officeDocument/2006/relationships/image" Target="../media/image5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hyperlink" Target="https://www.kaggle.com/moltean/fruits" TargetMode="External"/><Relationship Id="rId5" Type="http://schemas.openxmlformats.org/officeDocument/2006/relationships/image" Target="../media/image5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3.png"/><Relationship Id="rId4" Type="http://schemas.openxmlformats.org/officeDocument/2006/relationships/image" Target="../media/image5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3.png"/><Relationship Id="rId4" Type="http://schemas.openxmlformats.org/officeDocument/2006/relationships/image" Target="../media/image6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3.png"/><Relationship Id="rId4" Type="http://schemas.openxmlformats.org/officeDocument/2006/relationships/image" Target="../media/image6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3.png"/><Relationship Id="rId4" Type="http://schemas.openxmlformats.org/officeDocument/2006/relationships/hyperlink" Target="http://localhost:8888/notebooks/Idiomatic%20Programmer%20-%20handbook%202%20-%20Codelab%201.ipynb"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3.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3.png"/><Relationship Id="rId4" Type="http://schemas.openxmlformats.org/officeDocument/2006/relationships/image" Target="../media/image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3.png"/><Relationship Id="rId4" Type="http://schemas.openxmlformats.org/officeDocument/2006/relationships/hyperlink" Target="https://www.pyimagesearch.com/2015/02/02/just-open-sourced-personal-imutils-package-series-opencv-convenience-functions/"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3.png"/><Relationship Id="rId4" Type="http://schemas.openxmlformats.org/officeDocument/2006/relationships/image" Target="../media/image7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3.png"/><Relationship Id="rId4" Type="http://schemas.openxmlformats.org/officeDocument/2006/relationships/image" Target="../media/image72.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png"/><Relationship Id="rId4" Type="http://schemas.openxmlformats.org/officeDocument/2006/relationships/image" Target="../media/image74.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3.png"/><Relationship Id="rId4" Type="http://schemas.openxmlformats.org/officeDocument/2006/relationships/hyperlink" Target="http://localhost:8888/notebooks/Idiomatic%20Programmer%20-%20handbook%202%20-%20Codelab%202.ipynb"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3.png"/><Relationship Id="rId4" Type="http://schemas.openxmlformats.org/officeDocument/2006/relationships/image" Target="../media/image7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3.png"/><Relationship Id="rId4" Type="http://schemas.openxmlformats.org/officeDocument/2006/relationships/image" Target="../media/image7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3.png"/><Relationship Id="rId4" Type="http://schemas.openxmlformats.org/officeDocument/2006/relationships/image" Target="../media/image7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3.png"/><Relationship Id="rId4" Type="http://schemas.openxmlformats.org/officeDocument/2006/relationships/image" Target="../media/image80.png"/><Relationship Id="rId5" Type="http://schemas.openxmlformats.org/officeDocument/2006/relationships/image" Target="../media/image78.png"/><Relationship Id="rId6" Type="http://schemas.openxmlformats.org/officeDocument/2006/relationships/image" Target="../media/image79.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3.png"/><Relationship Id="rId4" Type="http://schemas.openxmlformats.org/officeDocument/2006/relationships/image" Target="../media/image8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3.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3.png"/><Relationship Id="rId4" Type="http://schemas.openxmlformats.org/officeDocument/2006/relationships/image" Target="../media/image8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3.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3.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3.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3.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3.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3.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3.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3.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3.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3.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3.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3.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3.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3.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3.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3.png"/><Relationship Id="rId4" Type="http://schemas.openxmlformats.org/officeDocument/2006/relationships/image" Target="../media/image8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3.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3.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3.png"/><Relationship Id="rId4" Type="http://schemas.openxmlformats.org/officeDocument/2006/relationships/image" Target="../media/image85.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6.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3.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 Id="rId3" Type="http://schemas.openxmlformats.org/officeDocument/2006/relationships/image" Target="../media/image3.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 Id="rId3" Type="http://schemas.openxmlformats.org/officeDocument/2006/relationships/image" Target="../media/image3.png"/><Relationship Id="rId4" Type="http://schemas.openxmlformats.org/officeDocument/2006/relationships/image" Target="../media/image8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 Id="rId3" Type="http://schemas.openxmlformats.org/officeDocument/2006/relationships/image" Target="../media/image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 Id="rId3" Type="http://schemas.openxmlformats.org/officeDocument/2006/relationships/image" Target="../media/image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 Id="rId3" Type="http://schemas.openxmlformats.org/officeDocument/2006/relationships/image" Target="../media/image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 Id="rId3" Type="http://schemas.openxmlformats.org/officeDocument/2006/relationships/image" Target="../media/image3.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 Id="rId3" Type="http://schemas.openxmlformats.org/officeDocument/2006/relationships/image" Target="../media/image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0.xml"/><Relationship Id="rId3" Type="http://schemas.openxmlformats.org/officeDocument/2006/relationships/image" Target="../media/image3.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 Id="rId3" Type="http://schemas.openxmlformats.org/officeDocument/2006/relationships/image" Target="../media/image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 Id="rId3" Type="http://schemas.openxmlformats.org/officeDocument/2006/relationships/image" Target="../media/image3.png"/><Relationship Id="rId4" Type="http://schemas.openxmlformats.org/officeDocument/2006/relationships/image" Target="../media/image87.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 Id="rId3" Type="http://schemas.openxmlformats.org/officeDocument/2006/relationships/image" Target="../media/image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4.xml"/><Relationship Id="rId3" Type="http://schemas.openxmlformats.org/officeDocument/2006/relationships/image" Target="../media/image3.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5.xml"/><Relationship Id="rId3" Type="http://schemas.openxmlformats.org/officeDocument/2006/relationships/image" Target="../media/image3.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6.xml"/><Relationship Id="rId3" Type="http://schemas.openxmlformats.org/officeDocument/2006/relationships/image" Target="../media/image3.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 Id="rId3" Type="http://schemas.openxmlformats.org/officeDocument/2006/relationships/image" Target="../media/image3.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8.xml"/><Relationship Id="rId3" Type="http://schemas.openxmlformats.org/officeDocument/2006/relationships/image" Target="../media/image3.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9.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 Id="rId3" Type="http://schemas.openxmlformats.org/officeDocument/2006/relationships/image" Target="../media/image3.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 Id="rId3" Type="http://schemas.openxmlformats.org/officeDocument/2006/relationships/image" Target="../media/image3.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2.xml"/><Relationship Id="rId3" Type="http://schemas.openxmlformats.org/officeDocument/2006/relationships/image" Target="../media/image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3.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hyperlink" Target="http://localhost:8888/notebooks/Idiomatic%20Programmer%20-%20handbook%201%20-%20Codelab%201.ipynb#Code-Lab-#1---Get-Started-with-a-Deep-Neural-Network-(DNN)" TargetMode="External"/><Relationship Id="rId5" Type="http://schemas.openxmlformats.org/officeDocument/2006/relationships/hyperlink" Target="http://localhost:8888/notebooks/Idiomatic%20Programmer%20-%20handbook%201%20-%20Codelab%201.ipyn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hyperlink" Target="http://localhost:8888/notebooks/Idiomatic%20Programmer%20-%20handbook%201%20-%20Codelab%202.ipynb"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image" Target="../media/image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June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1" name="Google Shape;121;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 name="Google Shape;122;p22"/>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Deep Neural Networks</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Deep Learning, Deep, Deep, Deep. What's this? It just means that the neural network has one or more layers between the input layer and the output layer. Visualize a directed graph in layers of depth. The root nodes are the input layer and the terminal nodes are the output layer. The layers in between are known as the hidden (deep) layers. That's it. A four layer DNN would look like: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                                       			</a:t>
            </a:r>
            <a:r>
              <a:rPr lang="en" sz="1200">
                <a:solidFill>
                  <a:srgbClr val="0000FF"/>
                </a:solidFill>
                <a:highlight>
                  <a:srgbClr val="FFFFFF"/>
                </a:highlight>
              </a:rPr>
              <a:t>input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br>
              <a:rPr lang="en" sz="1200">
                <a:solidFill>
                  <a:srgbClr val="0000FF"/>
                </a:solidFill>
                <a:highlight>
                  <a:srgbClr val="FFFFFF"/>
                </a:highlight>
              </a:rPr>
            </a:br>
            <a:r>
              <a:rPr lang="en" sz="1200">
                <a:solidFill>
                  <a:srgbClr val="0000FF"/>
                </a:solidFill>
                <a:highlight>
                  <a:srgbClr val="FFFFFF"/>
                </a:highlight>
              </a:rPr>
              <a:t>						output layer</a:t>
            </a:r>
            <a:endParaRPr sz="1200">
              <a:solidFill>
                <a:srgbClr val="0000FF"/>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our purposes, we will start with every node in every layer, except the output layer, is the same type of node. And that every node on each layer is connected to every other node on the next layer. This is known as a fully connected neural network (FCNN)</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a:t>
            </a:r>
            <a:r>
              <a:rPr lang="en">
                <a:solidFill>
                  <a:srgbClr val="38761D"/>
                </a:solidFill>
              </a:rPr>
              <a:t> CNN - Code Lab #3</a:t>
            </a:r>
            <a:endParaRPr>
              <a:solidFill>
                <a:srgbClr val="38761D"/>
              </a:solidFill>
            </a:endParaRPr>
          </a:p>
        </p:txBody>
      </p:sp>
      <p:pic>
        <p:nvPicPr>
          <p:cNvPr id="845" name="Google Shape;845;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46" name="Google Shape;846;p11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Wide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3.ipynb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2" name="Google Shape;852;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53" name="Google Shape;853;p11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9" name="Google Shape;859;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60" name="Google Shape;860;p11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61" name="Google Shape;861;p114"/>
          <p:cNvGraphicFramePr/>
          <p:nvPr/>
        </p:nvGraphicFramePr>
        <p:xfrm>
          <a:off x="528075" y="1992125"/>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67" name="Google Shape;867;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68" name="Google Shape;868;p11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69" name="Google Shape;869;p115"/>
          <p:cNvGraphicFramePr/>
          <p:nvPr/>
        </p:nvGraphicFramePr>
        <p:xfrm>
          <a:off x="528075" y="1992125"/>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875" name="Google Shape;875;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76" name="Google Shape;876;p11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77" name="Google Shape;877;p116"/>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883" name="Google Shape;883;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84" name="Google Shape;884;p1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85" name="Google Shape;885;p117"/>
          <p:cNvGraphicFramePr/>
          <p:nvPr/>
        </p:nvGraphicFramePr>
        <p:xfrm>
          <a:off x="528075" y="1992125"/>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891" name="Google Shape;891;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92" name="Google Shape;892;p1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898" name="Google Shape;898;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99" name="Google Shape;899;p1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905" name="Google Shape;905;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06" name="Google Shape;906;p1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07" name="Google Shape;907;p120"/>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908" name="Google Shape;908;p120"/>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914" name="Google Shape;914;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15" name="Google Shape;915;p1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8" name="Google Shape;128;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 name="Google Shape;129;p23"/>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Number of Connections</a:t>
            </a:r>
            <a:endParaRPr b="1">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example, if the input layer has three nodes and the next (hidden) layer has four nodes, then each node on the first layer is connected to all four nodes on the next layer for a total of 12 (3x4) connections.</a:t>
            </a:r>
            <a:endParaRPr sz="1200">
              <a:solidFill>
                <a:schemeClr val="dk1"/>
              </a:solidFill>
            </a:endParaRPr>
          </a:p>
        </p:txBody>
      </p:sp>
      <p:pic>
        <p:nvPicPr>
          <p:cNvPr id="130" name="Google Shape;130;p23"/>
          <p:cNvPicPr preferRelativeResize="0"/>
          <p:nvPr/>
        </p:nvPicPr>
        <p:blipFill>
          <a:blip r:embed="rId4">
            <a:alphaModFix/>
          </a:blip>
          <a:stretch>
            <a:fillRect/>
          </a:stretch>
        </p:blipFill>
        <p:spPr>
          <a:xfrm>
            <a:off x="3205675" y="1643063"/>
            <a:ext cx="2066925" cy="1857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921" name="Google Shape;921;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22" name="Google Shape;922;p1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23" name="Google Shape;923;p122"/>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29" name="Google Shape;929;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30" name="Google Shape;930;p1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1" name="Google Shape;931;p123"/>
          <p:cNvGraphicFramePr/>
          <p:nvPr/>
        </p:nvGraphicFramePr>
        <p:xfrm>
          <a:off x="423363" y="1073150"/>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37" name="Google Shape;937;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8" name="Google Shape;938;p12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9" name="Google Shape;939;p124"/>
          <p:cNvGraphicFramePr/>
          <p:nvPr/>
        </p:nvGraphicFramePr>
        <p:xfrm>
          <a:off x="423363" y="1073150"/>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945" name="Google Shape;945;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46" name="Google Shape;946;p12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47" name="Google Shape;947;p125"/>
          <p:cNvGraphicFramePr/>
          <p:nvPr/>
        </p:nvGraphicFramePr>
        <p:xfrm>
          <a:off x="515575" y="2114200"/>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53" name="Google Shape;953;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54" name="Google Shape;954;p12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60" name="Google Shape;960;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61" name="Google Shape;961;p12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62" name="Google Shape;962;p127"/>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68" name="Google Shape;968;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9" name="Google Shape;969;p12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0" name="Google Shape;970;p128"/>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976" name="Google Shape;976;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7" name="Google Shape;977;p12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8" name="Google Shape;978;p129"/>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84" name="Google Shape;984;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5" name="Google Shape;985;p13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991" name="Google Shape;991;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92" name="Google Shape;992;p13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93" name="Google Shape;993;p131"/>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Feed Forward</a:t>
            </a:r>
            <a:endParaRPr>
              <a:solidFill>
                <a:srgbClr val="38761D"/>
              </a:solidFill>
            </a:endParaRPr>
          </a:p>
        </p:txBody>
      </p:sp>
      <p:pic>
        <p:nvPicPr>
          <p:cNvPr id="136" name="Google Shape;136;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 name="Google Shape;137;p24"/>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Feed Forward</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DNN (and CNN) are known as feed forward neural networks. This means that data moves through the network sequential in one direction (from input to output layer). That's like a function in procedural programming. The inputs are passed as parameters (i.e., input layer), the function performs a sequenced set of actions based on the inputs (i.e., hidden layers) and outputs a result (i.e., output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two distinctive styles, which you will see in blogs, when coding a forward feed network in </a:t>
            </a:r>
            <a:r>
              <a:rPr b="1" lang="en" sz="1200">
                <a:solidFill>
                  <a:schemeClr val="dk1"/>
                </a:solidFill>
              </a:rPr>
              <a:t>Keras</a:t>
            </a:r>
            <a:r>
              <a:rPr lang="en" sz="1200">
                <a:solidFill>
                  <a:schemeClr val="dk1"/>
                </a:solidFill>
              </a:rPr>
              <a:t>. I will briefly touch on both so when you see a code snippet in one style you can translate it to the other.</a:t>
            </a:r>
            <a:endParaRPr sz="1200">
              <a:solidFill>
                <a:schemeClr val="dk1"/>
              </a:solidFill>
            </a:endParaRPr>
          </a:p>
          <a:p>
            <a:pPr indent="-317500" lvl="0" marL="2286000" rtl="0" algn="l">
              <a:lnSpc>
                <a:spcPct val="115000"/>
              </a:lnSpc>
              <a:spcBef>
                <a:spcPts val="1100"/>
              </a:spcBef>
              <a:spcAft>
                <a:spcPts val="0"/>
              </a:spcAft>
              <a:buClr>
                <a:srgbClr val="0000FF"/>
              </a:buClr>
              <a:buSzPts val="1400"/>
              <a:buAutoNum type="arabicPeriod"/>
            </a:pPr>
            <a:r>
              <a:rPr b="1" lang="en">
                <a:solidFill>
                  <a:srgbClr val="0000FF"/>
                </a:solidFill>
              </a:rPr>
              <a:t>Sequential Method</a:t>
            </a:r>
            <a:endParaRPr b="1">
              <a:solidFill>
                <a:srgbClr val="0000FF"/>
              </a:solidFill>
            </a:endParaRPr>
          </a:p>
          <a:p>
            <a:pPr indent="-317500" lvl="0" marL="2286000" rtl="0" algn="l">
              <a:lnSpc>
                <a:spcPct val="115000"/>
              </a:lnSpc>
              <a:spcBef>
                <a:spcPts val="0"/>
              </a:spcBef>
              <a:spcAft>
                <a:spcPts val="0"/>
              </a:spcAft>
              <a:buClr>
                <a:srgbClr val="0000FF"/>
              </a:buClr>
              <a:buSzPts val="1400"/>
              <a:buAutoNum type="arabicPeriod"/>
            </a:pPr>
            <a:r>
              <a:rPr b="1" lang="en">
                <a:solidFill>
                  <a:srgbClr val="0000FF"/>
                </a:solidFill>
              </a:rPr>
              <a:t>Functional (Layers) Method</a:t>
            </a:r>
            <a:endParaRPr b="1">
              <a:solidFill>
                <a:srgbClr val="0000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3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999" name="Google Shape;999;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0" name="Google Shape;1000;p13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01" name="Google Shape;1001;p132"/>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3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1007" name="Google Shape;1007;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8" name="Google Shape;1008;p13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3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14" name="Google Shape;1014;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5" name="Google Shape;1015;p13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16" name="Google Shape;1016;p134"/>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3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22" name="Google Shape;1022;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3" name="Google Shape;1023;p13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24" name="Google Shape;1024;p135"/>
          <p:cNvGraphicFramePr/>
          <p:nvPr/>
        </p:nvGraphicFramePr>
        <p:xfrm>
          <a:off x="423363" y="1535500"/>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a:t>
            </a:r>
            <a:r>
              <a:rPr lang="en">
                <a:solidFill>
                  <a:srgbClr val="38761D"/>
                </a:solidFill>
              </a:rPr>
              <a:t> CNN - Code Lab #4</a:t>
            </a:r>
            <a:endParaRPr>
              <a:solidFill>
                <a:srgbClr val="38761D"/>
              </a:solidFill>
            </a:endParaRPr>
          </a:p>
        </p:txBody>
      </p:sp>
      <p:pic>
        <p:nvPicPr>
          <p:cNvPr id="1030" name="Google Shape;1030;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1" name="Google Shape;1031;p13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Advanced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4.ipynb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7"/>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37" name="Google Shape;1037;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8" name="Google Shape;1038;p13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8"/>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44" name="Google Shape;1044;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5" name="Google Shape;1045;p13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39"/>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51" name="Google Shape;1051;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2" name="Google Shape;1052;p13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40"/>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58" name="Google Shape;1058;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9" name="Google Shape;1059;p14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60" name="Google Shape;1060;p140"/>
          <p:cNvGraphicFramePr/>
          <p:nvPr/>
        </p:nvGraphicFramePr>
        <p:xfrm>
          <a:off x="423363" y="1535500"/>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1061" name="Google Shape;1061;p140"/>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0"/>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0"/>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0"/>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1065" name="Google Shape;1065;p140"/>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1066" name="Google Shape;1066;p140"/>
          <p:cNvCxnSpPr>
            <a:endCxn id="1061"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1067" name="Google Shape;1067;p140"/>
          <p:cNvCxnSpPr>
            <a:endCxn id="1062"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068" name="Google Shape;1068;p140"/>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1069" name="Google Shape;1069;p140"/>
          <p:cNvCxnSpPr>
            <a:stCxn id="1068" idx="1"/>
            <a:endCxn id="1063"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1"/>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a:t>
            </a:r>
            <a:r>
              <a:rPr lang="en">
                <a:solidFill>
                  <a:srgbClr val="38761D"/>
                </a:solidFill>
              </a:rPr>
              <a:t>Net</a:t>
            </a:r>
            <a:endParaRPr>
              <a:solidFill>
                <a:srgbClr val="38761D"/>
              </a:solidFill>
            </a:endParaRPr>
          </a:p>
        </p:txBody>
      </p:sp>
      <p:pic>
        <p:nvPicPr>
          <p:cNvPr id="1075" name="Google Shape;1075;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6" name="Google Shape;1076;p14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New Module and Terminology</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SqueezeNet </a:t>
            </a:r>
            <a:r>
              <a:rPr lang="en" sz="1200">
                <a:solidFill>
                  <a:schemeClr val="dk1"/>
                </a:solidFill>
              </a:rPr>
              <a:t>is an architecture proposed by joint research of DeepScale and UC Berkeley and Stanford University in 2015. In the corresponding paper, the authors introduced a new type of module, referred to as the </a:t>
            </a:r>
            <a:r>
              <a:rPr b="1" i="1" lang="en" sz="1200">
                <a:solidFill>
                  <a:srgbClr val="0000FF"/>
                </a:solidFill>
              </a:rPr>
              <a:t>fire </a:t>
            </a:r>
            <a:r>
              <a:rPr lang="en" sz="1200">
                <a:solidFill>
                  <a:schemeClr val="dk1"/>
                </a:solidFill>
              </a:rPr>
              <a:t>module, and </a:t>
            </a:r>
            <a:r>
              <a:rPr b="1" lang="en" sz="1200">
                <a:solidFill>
                  <a:srgbClr val="0000FF"/>
                </a:solidFill>
              </a:rPr>
              <a:t>introduced terminology for microarchitecture, macroarchitecture and metaparameters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Microarchitecture is the design of modules, or groups.</a:t>
            </a:r>
            <a:endParaRPr b="1">
              <a:solidFill>
                <a:srgbClr val="0D904F"/>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Macroarchitecture is how the modules, or groups, are connected. </a:t>
            </a:r>
            <a:endParaRPr b="1">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43" name="Google Shape;143;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 name="Google Shape;144;p25"/>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lang="en" sz="1200">
                <a:solidFill>
                  <a:schemeClr val="dk1"/>
                </a:solidFill>
                <a:highlight>
                  <a:srgbClr val="EFF0F1"/>
                </a:highlight>
              </a:rPr>
              <a:t>Sequential</a:t>
            </a:r>
            <a:r>
              <a:rPr lang="en" sz="1200">
                <a:solidFill>
                  <a:schemeClr val="dk1"/>
                </a:solidFill>
              </a:rPr>
              <a:t> method is easier to read and follow for beginners, but the trade off is its less flexible. Essentially, you create an empty forward feed neural network with the </a:t>
            </a:r>
            <a:r>
              <a:rPr lang="en" sz="1200">
                <a:solidFill>
                  <a:schemeClr val="dk1"/>
                </a:solidFill>
                <a:highlight>
                  <a:srgbClr val="EFF0F1"/>
                </a:highlight>
              </a:rPr>
              <a:t>Sequential</a:t>
            </a:r>
            <a:r>
              <a:rPr lang="en" sz="1200">
                <a:solidFill>
                  <a:schemeClr val="dk1"/>
                </a:solidFill>
              </a:rPr>
              <a:t> class object, and then "add" one layer at a time, until the output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45" name="Google Shape;145;p25"/>
          <p:cNvGraphicFramePr/>
          <p:nvPr/>
        </p:nvGraphicFramePr>
        <p:xfrm>
          <a:off x="2198875" y="2822675"/>
          <a:ext cx="3000000" cy="3000000"/>
        </p:xfrm>
        <a:graphic>
          <a:graphicData uri="http://schemas.openxmlformats.org/drawingml/2006/table">
            <a:tbl>
              <a:tblPr>
                <a:noFill/>
                <a:tableStyleId>{73256007-2207-4D0C-948B-428BE2FDEF96}</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2"/>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Metaparameters</a:t>
            </a:r>
            <a:endParaRPr>
              <a:solidFill>
                <a:srgbClr val="38761D"/>
              </a:solidFill>
            </a:endParaRPr>
          </a:p>
        </p:txBody>
      </p:sp>
      <p:pic>
        <p:nvPicPr>
          <p:cNvPr id="1082" name="Google Shape;1082;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3" name="Google Shape;1083;p142"/>
          <p:cNvSpPr txBox="1"/>
          <p:nvPr/>
        </p:nvSpPr>
        <p:spPr>
          <a:xfrm>
            <a:off x="412075" y="5924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Metaparameters</a:t>
            </a:r>
            <a:endParaRPr b="1"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The use of the term metaparameters aided in better distinguishing what a hyperparameter is.</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rgbClr val="0D904F"/>
              </a:buClr>
              <a:buSzPts val="1400"/>
              <a:buAutoNum type="arabicPeriod"/>
            </a:pPr>
            <a:r>
              <a:rPr b="1" lang="en">
                <a:solidFill>
                  <a:srgbClr val="0D904F"/>
                </a:solidFill>
              </a:rPr>
              <a:t>Model Parameters - the weights and biases that are learned during training are the model parameters.</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a:solidFill>
                  <a:srgbClr val="0D904F"/>
                </a:solidFill>
              </a:rPr>
              <a:t>Hyperparameters - the tunable parameters used to train the model.</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u="sng">
                <a:solidFill>
                  <a:srgbClr val="0D904F"/>
                </a:solidFill>
              </a:rPr>
              <a:t>Metaparameters -  the structure of the model architecture that is configurable.</a:t>
            </a:r>
            <a:endParaRPr b="1"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43"/>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089" name="Google Shape;1089;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0" name="Google Shape;1090;p14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 Goals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wanted to </a:t>
            </a:r>
            <a:r>
              <a:rPr lang="en" sz="1200" u="sng">
                <a:solidFill>
                  <a:schemeClr val="dk1"/>
                </a:solidFill>
              </a:rPr>
              <a:t>demonstrate a CNN architecture design that would fit on a mobile device and still retain comparable accuracy of </a:t>
            </a:r>
            <a:r>
              <a:rPr i="1" lang="en" sz="1200" u="sng">
                <a:solidFill>
                  <a:schemeClr val="dk1"/>
                </a:solidFill>
              </a:rPr>
              <a:t>AlexNet </a:t>
            </a:r>
            <a:r>
              <a:rPr lang="en" sz="1200" u="sng">
                <a:solidFill>
                  <a:schemeClr val="dk1"/>
                </a:solidFill>
              </a:rPr>
              <a:t>on </a:t>
            </a:r>
            <a:r>
              <a:rPr i="1" lang="en" sz="1200" u="sng">
                <a:solidFill>
                  <a:schemeClr val="dk1"/>
                </a:solidFill>
              </a:rPr>
              <a:t>ImageNet 2012</a:t>
            </a:r>
            <a:r>
              <a:rPr lang="en" sz="1200" u="sng">
                <a:solidFill>
                  <a:schemeClr val="dk1"/>
                </a:solidFill>
              </a:rPr>
              <a:t>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a:t>
            </a:r>
            <a:r>
              <a:rPr b="1" lang="en" sz="1200">
                <a:solidFill>
                  <a:srgbClr val="0000FF"/>
                </a:solidFill>
              </a:rPr>
              <a:t>achieving the same results empirically with a 50X reduction (fewer) parameters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that a small CNN architecture </a:t>
            </a:r>
            <a:r>
              <a:rPr b="1" lang="en" sz="1200">
                <a:solidFill>
                  <a:srgbClr val="0000FF"/>
                </a:solidFill>
              </a:rPr>
              <a:t>could maintain accuracy when compressed</a:t>
            </a:r>
            <a:r>
              <a:rPr lang="en" sz="1200">
                <a:solidFill>
                  <a:schemeClr val="dk1"/>
                </a:solidFill>
              </a:rPr>
              <a:t>, with the </a:t>
            </a:r>
            <a:r>
              <a:rPr i="1" lang="en" sz="1200">
                <a:solidFill>
                  <a:schemeClr val="dk1"/>
                </a:solidFill>
              </a:rPr>
              <a:t>DeepCompression</a:t>
            </a:r>
            <a:r>
              <a:rPr lang="en" sz="1200">
                <a:solidFill>
                  <a:schemeClr val="dk1"/>
                </a:solidFill>
              </a:rPr>
              <a:t> algorithm, which reduced the size of the model from 4.8Mb to 0.47Mb.</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D904F"/>
                </a:solidFill>
              </a:rPr>
              <a:t>The work contributed to an emerging field now referred to as compact models.</a:t>
            </a:r>
            <a:endParaRPr b="1" sz="1200">
              <a:solidFill>
                <a:srgbClr val="0D904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44"/>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096" name="Google Shape;1096;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7" name="Google Shape;1097;p14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SqueezeNet architecture consists of a stem group, followed by eight </a:t>
            </a:r>
            <a:r>
              <a:rPr i="1" lang="en" sz="1200">
                <a:solidFill>
                  <a:schemeClr val="dk1"/>
                </a:solidFill>
              </a:rPr>
              <a:t>fire</a:t>
            </a:r>
            <a:r>
              <a:rPr lang="en" sz="1200">
                <a:solidFill>
                  <a:schemeClr val="dk1"/>
                </a:solidFill>
              </a:rPr>
              <a:t> modules and then a classifier.</a:t>
            </a:r>
            <a:endParaRPr b="1" sz="1200"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98" name="Google Shape;1098;p144"/>
          <p:cNvPicPr preferRelativeResize="0"/>
          <p:nvPr/>
        </p:nvPicPr>
        <p:blipFill>
          <a:blip r:embed="rId4">
            <a:alphaModFix/>
          </a:blip>
          <a:stretch>
            <a:fillRect/>
          </a:stretch>
        </p:blipFill>
        <p:spPr>
          <a:xfrm>
            <a:off x="1600200" y="2216525"/>
            <a:ext cx="5943600" cy="1828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45"/>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104" name="Google Shape;1104;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5" name="Google Shape;1105;p14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Design Principles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The authors describe their design principles to achieve their objectives, which they referred to as strategy 1, 2 and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1: </a:t>
            </a:r>
            <a:r>
              <a:rPr b="1" lang="en" sz="1200">
                <a:solidFill>
                  <a:srgbClr val="0000FF"/>
                </a:solidFill>
              </a:rPr>
              <a:t>Use mostly 1x1 filters instead of the more common convention of 3x3 filters, which give a 9X reduction in the number of parameters</a:t>
            </a:r>
            <a:r>
              <a:rPr lang="en" sz="1200">
                <a:solidFill>
                  <a:schemeClr val="dk1"/>
                </a:solidFill>
              </a:rPr>
              <a:t>. The v1.0 version of </a:t>
            </a:r>
            <a:r>
              <a:rPr i="1" lang="en" sz="1200">
                <a:solidFill>
                  <a:schemeClr val="dk1"/>
                </a:solidFill>
              </a:rPr>
              <a:t>SqueezeNe</a:t>
            </a:r>
            <a:r>
              <a:rPr lang="en" sz="1200">
                <a:solidFill>
                  <a:schemeClr val="dk1"/>
                </a:solidFill>
              </a:rPr>
              <a:t>t used a 2:1 ratio of 1x1 to 3x3 filters.</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2:</a:t>
            </a:r>
            <a:r>
              <a:rPr b="1" lang="en" sz="1200">
                <a:solidFill>
                  <a:srgbClr val="0000FF"/>
                </a:solidFill>
              </a:rPr>
              <a:t> Reduce the number of input filters to the 3x3 layers to further reduce the number of parameters</a:t>
            </a:r>
            <a:r>
              <a:rPr lang="en" sz="1200">
                <a:solidFill>
                  <a:schemeClr val="dk1"/>
                </a:solidFill>
              </a:rPr>
              <a:t>. They r</a:t>
            </a:r>
            <a:r>
              <a:rPr lang="en" sz="1200" u="sng">
                <a:solidFill>
                  <a:schemeClr val="dk1"/>
                </a:solidFill>
              </a:rPr>
              <a:t>efer to this component of the </a:t>
            </a:r>
            <a:r>
              <a:rPr i="1" lang="en" sz="1200" u="sng">
                <a:solidFill>
                  <a:schemeClr val="dk1"/>
                </a:solidFill>
              </a:rPr>
              <a:t>fire</a:t>
            </a:r>
            <a:r>
              <a:rPr lang="en" sz="1200" u="sng">
                <a:solidFill>
                  <a:schemeClr val="dk1"/>
                </a:solidFill>
              </a:rPr>
              <a:t> module as the</a:t>
            </a:r>
            <a:r>
              <a:rPr i="1" lang="en" sz="1200" u="sng">
                <a:solidFill>
                  <a:schemeClr val="dk1"/>
                </a:solidFill>
              </a:rPr>
              <a:t> squeeze layer</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3:</a:t>
            </a:r>
            <a:r>
              <a:rPr b="1" lang="en" sz="1200">
                <a:solidFill>
                  <a:srgbClr val="0000FF"/>
                </a:solidFill>
              </a:rPr>
              <a:t> Delay downsampling of feature maps to as late as possible in the network, in contrast to the convention of the time to downsample early to preserve accuracy,</a:t>
            </a:r>
            <a:r>
              <a:rPr lang="en" sz="1200">
                <a:solidFill>
                  <a:schemeClr val="dk1"/>
                </a:solidFill>
              </a:rPr>
              <a:t> by using a stride of 1 on the early convolution layers and delay using stride of 2, which are strided convolutions which perform feature map downsampling.</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46"/>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1111" name="Google Shape;1111;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2" name="Google Shape;1112;p14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fire</a:t>
            </a:r>
            <a:r>
              <a:rPr lang="en" sz="1200">
                <a:solidFill>
                  <a:schemeClr val="dk1"/>
                </a:solidFill>
              </a:rPr>
              <a:t> module consists of two convolutional layers, where the</a:t>
            </a:r>
            <a:r>
              <a:rPr b="1" lang="en" sz="1200">
                <a:solidFill>
                  <a:srgbClr val="0000FF"/>
                </a:solidFill>
              </a:rPr>
              <a:t> first layer is the </a:t>
            </a:r>
            <a:r>
              <a:rPr b="1" i="1" lang="en" sz="1200">
                <a:solidFill>
                  <a:srgbClr val="0000FF"/>
                </a:solidFill>
              </a:rPr>
              <a:t>squeeze layer</a:t>
            </a:r>
            <a:r>
              <a:rPr b="1" lang="en" sz="1200">
                <a:solidFill>
                  <a:srgbClr val="0000FF"/>
                </a:solidFill>
              </a:rPr>
              <a:t> and the second layer is the </a:t>
            </a:r>
            <a:r>
              <a:rPr b="1" i="1" lang="en" sz="1200">
                <a:solidFill>
                  <a:srgbClr val="0000FF"/>
                </a:solidFill>
              </a:rPr>
              <a:t>expand layer</a:t>
            </a:r>
            <a:r>
              <a:rPr lang="en" sz="1200">
                <a:solidFill>
                  <a:schemeClr val="dk1"/>
                </a:solidFill>
              </a:rPr>
              <a:t>. The </a:t>
            </a:r>
            <a:r>
              <a:rPr i="1" lang="en" sz="1200" u="sng">
                <a:solidFill>
                  <a:schemeClr val="dk1"/>
                </a:solidFill>
              </a:rPr>
              <a:t>squeeze layer</a:t>
            </a:r>
            <a:r>
              <a:rPr lang="en" sz="1200" u="sng">
                <a:solidFill>
                  <a:schemeClr val="dk1"/>
                </a:solidFill>
              </a:rPr>
              <a:t> uses a bottleneck convolution to preserve the size of the feature maps</a:t>
            </a:r>
            <a:r>
              <a:rPr lang="en" sz="1200">
                <a:solidFill>
                  <a:schemeClr val="dk1"/>
                </a:solidFill>
              </a:rPr>
              <a:t> (i.e., no downsampling), and reduce the number of filters passed to the </a:t>
            </a:r>
            <a:r>
              <a:rPr i="1" lang="en" sz="1200">
                <a:solidFill>
                  <a:schemeClr val="dk1"/>
                </a:solidFill>
              </a:rPr>
              <a:t>expand layer.</a:t>
            </a:r>
            <a:endParaRPr i="1"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a:t>
            </a:r>
            <a:r>
              <a:rPr i="1" lang="en" sz="1200" u="sng">
                <a:solidFill>
                  <a:schemeClr val="dk1"/>
                </a:solidFill>
              </a:rPr>
              <a:t>expand layer </a:t>
            </a:r>
            <a:r>
              <a:rPr lang="en" sz="1200" u="sng">
                <a:solidFill>
                  <a:schemeClr val="dk1"/>
                </a:solidFill>
              </a:rPr>
              <a:t>is a branch of two convolutions, a 1x1 convolution and a 3x3 convolution</a:t>
            </a:r>
            <a:r>
              <a:rPr lang="en" sz="1200">
                <a:solidFill>
                  <a:schemeClr val="dk1"/>
                </a:solidFill>
              </a:rPr>
              <a:t>. The outputs (feature maps) from the convolutions are then concatenated. The</a:t>
            </a:r>
            <a:r>
              <a:rPr i="1" lang="en" sz="1200">
                <a:solidFill>
                  <a:schemeClr val="dk1"/>
                </a:solidFill>
              </a:rPr>
              <a:t> </a:t>
            </a:r>
            <a:r>
              <a:rPr i="1" lang="en" sz="1200" u="sng">
                <a:solidFill>
                  <a:schemeClr val="dk1"/>
                </a:solidFill>
              </a:rPr>
              <a:t>expand layer</a:t>
            </a:r>
            <a:r>
              <a:rPr lang="en" sz="1200" u="sng">
                <a:solidFill>
                  <a:schemeClr val="dk1"/>
                </a:solidFill>
              </a:rPr>
              <a:t> expands the number of feature maps by a factor of 4.</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113" name="Google Shape;1113;p146"/>
          <p:cNvPicPr preferRelativeResize="0"/>
          <p:nvPr/>
        </p:nvPicPr>
        <p:blipFill>
          <a:blip r:embed="rId4">
            <a:alphaModFix/>
          </a:blip>
          <a:stretch>
            <a:fillRect/>
          </a:stretch>
        </p:blipFill>
        <p:spPr>
          <a:xfrm>
            <a:off x="3649100" y="2772525"/>
            <a:ext cx="2216300" cy="22083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47"/>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1119" name="Google Shape;1119;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0" name="Google Shape;1120;p14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implements a fire module:</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121" name="Google Shape;1121;p147"/>
          <p:cNvGraphicFramePr/>
          <p:nvPr/>
        </p:nvGraphicFramePr>
        <p:xfrm>
          <a:off x="423363" y="1907725"/>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fire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fire module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squeeze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squeeze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branch the squeeze layer into a 1x1 and 3x3 convolution and double the number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expand1x1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feature maps from the 1x1 and 3x3 branches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expand1x1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expand3x3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48"/>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Classifier</a:t>
            </a:r>
            <a:endParaRPr>
              <a:solidFill>
                <a:srgbClr val="38761D"/>
              </a:solidFill>
            </a:endParaRPr>
          </a:p>
        </p:txBody>
      </p:sp>
      <p:pic>
        <p:nvPicPr>
          <p:cNvPr id="1127" name="Google Shape;1127;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8" name="Google Shape;1128;p14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An Unconventional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u="sng">
                <a:solidFill>
                  <a:schemeClr val="dk1"/>
                </a:solidFill>
              </a:rPr>
              <a:t>classifier does not follow the conventional practice of a global averaging pooling layer followed by a dense layer </a:t>
            </a:r>
            <a:r>
              <a:rPr lang="en" sz="1200">
                <a:solidFill>
                  <a:schemeClr val="dk1"/>
                </a:solidFill>
              </a:rPr>
              <a:t>where the number of output nodes equals the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Instead, </a:t>
            </a:r>
            <a:r>
              <a:rPr b="1" lang="en" sz="1200">
                <a:solidFill>
                  <a:srgbClr val="0000FF"/>
                </a:solidFill>
              </a:rPr>
              <a:t>it uses a convolutional layer where the number of filters equals the number of classes</a:t>
            </a:r>
            <a:r>
              <a:rPr lang="en" sz="1200">
                <a:solidFill>
                  <a:schemeClr val="dk1"/>
                </a:solidFill>
              </a:rPr>
              <a:t>, followed by a global averaging pooling layer such that each prior filter (class) is reduced to a single value.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129" name="Google Shape;1129;p148"/>
          <p:cNvGraphicFramePr/>
          <p:nvPr/>
        </p:nvGraphicFramePr>
        <p:xfrm>
          <a:off x="423363" y="2900300"/>
          <a:ext cx="3000000" cy="3000000"/>
        </p:xfrm>
        <a:graphic>
          <a:graphicData uri="http://schemas.openxmlformats.org/drawingml/2006/table">
            <a:tbl>
              <a:tblPr>
                <a:noFill/>
                <a:tableStyleId>{73256007-2207-4D0C-948B-428BE2FDEF96}</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classifier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n_classes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The classifier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set the number of filters equal to number of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n_classes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each filter (class) to a single value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4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1135" name="Google Shape;1135;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6" name="Google Shape;1136;p149"/>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9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5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1142" name="Google Shape;1142;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3" name="Google Shape;1143;p150"/>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5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149" name="Google Shape;1149;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0" name="Google Shape;1150;p15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151" name="Google Shape;1151;p151"/>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1152" name="Google Shape;1152;p151"/>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1153" name="Google Shape;1153;p151"/>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1154" name="Google Shape;1154;p151"/>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1155" name="Google Shape;1155;p151"/>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1156" name="Google Shape;1156;p151"/>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1157" name="Google Shape;1157;p151"/>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1158" name="Google Shape;1158;p151"/>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1159" name="Google Shape;1159;p151"/>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51" name="Google Shape;151;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 name="Google Shape;152;p26"/>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 (List)</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layers in the neural network may alternately be specified as a list in a sequential order which is passed as a parameter when instantiating the Sequential class object.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53" name="Google Shape;153;p26"/>
          <p:cNvGraphicFramePr/>
          <p:nvPr/>
        </p:nvGraphicFramePr>
        <p:xfrm>
          <a:off x="2198875" y="2822675"/>
          <a:ext cx="3000000" cy="3000000"/>
        </p:xfrm>
        <a:graphic>
          <a:graphicData uri="http://schemas.openxmlformats.org/drawingml/2006/table">
            <a:tbl>
              <a:tblPr>
                <a:noFill/>
                <a:tableStyleId>{73256007-2207-4D0C-948B-428BE2FDEF96}</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5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165" name="Google Shape;1165;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6" name="Google Shape;1166;p15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167" name="Google Shape;1167;p152"/>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168" name="Google Shape;1168;p152"/>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169" name="Google Shape;1169;p152"/>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170" name="Google Shape;1170;p152"/>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171" name="Google Shape;1171;p152"/>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172" name="Google Shape;1172;p152"/>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173" name="Google Shape;1173;p152"/>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179" name="Google Shape;1179;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0" name="Google Shape;1180;p15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5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186" name="Google Shape;1186;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7" name="Google Shape;1187;p15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5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193" name="Google Shape;1193;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4" name="Google Shape;1194;p155"/>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5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200" name="Google Shape;1200;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1" name="Google Shape;1201;p156"/>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02" name="Google Shape;1202;p156"/>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203" name="Google Shape;1203;p156"/>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5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209" name="Google Shape;1209;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0" name="Google Shape;1210;p15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11" name="Google Shape;1211;p157"/>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5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217" name="Google Shape;1217;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8" name="Google Shape;1218;p15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5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224" name="Google Shape;1224;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5" name="Google Shape;1225;p15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26" name="Google Shape;1226;p159"/>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16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232" name="Google Shape;1232;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3" name="Google Shape;1233;p160"/>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239" name="Google Shape;1239;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0" name="Google Shape;1240;p161"/>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Functional Method</a:t>
            </a:r>
            <a:endParaRPr>
              <a:solidFill>
                <a:srgbClr val="38761D"/>
              </a:solidFill>
            </a:endParaRPr>
          </a:p>
        </p:txBody>
      </p:sp>
      <p:pic>
        <p:nvPicPr>
          <p:cNvPr id="159" name="Google Shape;159;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 name="Google Shape;160;p27"/>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61" name="Google Shape;161;p27"/>
          <p:cNvGraphicFramePr/>
          <p:nvPr/>
        </p:nvGraphicFramePr>
        <p:xfrm>
          <a:off x="1372213" y="2834000"/>
          <a:ext cx="3000000" cy="3000000"/>
        </p:xfrm>
        <a:graphic>
          <a:graphicData uri="http://schemas.openxmlformats.org/drawingml/2006/table">
            <a:tbl>
              <a:tblPr>
                <a:noFill/>
                <a:tableStyleId>{73256007-2207-4D0C-948B-428BE2FDEF96}</a:tableStyleId>
              </a:tblPr>
              <a:tblGrid>
                <a:gridCol w="5921325"/>
              </a:tblGrid>
              <a:tr h="177842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layers</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hidden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output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output</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
        <p:nvSpPr>
          <p:cNvPr id="162" name="Google Shape;162;p27"/>
          <p:cNvSpPr txBox="1"/>
          <p:nvPr/>
        </p:nvSpPr>
        <p:spPr>
          <a:xfrm>
            <a:off x="873875" y="1027975"/>
            <a:ext cx="6918000" cy="1390200"/>
          </a:xfrm>
          <a:prstGeom prst="rect">
            <a:avLst/>
          </a:prstGeom>
          <a:noFill/>
          <a:ln>
            <a:noFill/>
          </a:ln>
        </p:spPr>
        <p:txBody>
          <a:bodyPr anchorCtr="0" anchor="ctr" bIns="91425" lIns="91425" spcFirstLastPara="1" rIns="91425" wrap="square" tIns="91425">
            <a:noAutofit/>
          </a:bodyPr>
          <a:lstStyle/>
          <a:p>
            <a:pPr indent="0" lvl="0" marL="0" rtl="0" algn="ctr">
              <a:spcBef>
                <a:spcPts val="2200"/>
              </a:spcBef>
              <a:spcAft>
                <a:spcPts val="0"/>
              </a:spcAft>
              <a:buNone/>
            </a:pPr>
            <a:r>
              <a:rPr b="1" lang="en" sz="1200"/>
              <a:t>The layers Approach (Functional Method)</a:t>
            </a:r>
            <a:endParaRPr b="1" sz="1200"/>
          </a:p>
          <a:p>
            <a:pPr indent="0" lvl="0" marL="0" rtl="0" algn="l">
              <a:lnSpc>
                <a:spcPct val="115000"/>
              </a:lnSpc>
              <a:spcBef>
                <a:spcPts val="1100"/>
              </a:spcBef>
              <a:spcAft>
                <a:spcPts val="0"/>
              </a:spcAft>
              <a:buNone/>
            </a:pPr>
            <a:r>
              <a:rPr lang="en" sz="1200"/>
              <a:t>The </a:t>
            </a:r>
            <a:r>
              <a:rPr lang="en" sz="1200">
                <a:highlight>
                  <a:srgbClr val="EFF0F1"/>
                </a:highlight>
              </a:rPr>
              <a:t>layers</a:t>
            </a:r>
            <a:r>
              <a:rPr lang="en" sz="1200"/>
              <a:t> approach is more advanced. You build the layers separately and then "tie" them together. This latter step gives you the freedom to connect layers in creative ways. Essentially, for a forward feed neural network, you create the layers, bind them to another layer(s), and then pull all the layers together in a final instantiation of a </a:t>
            </a:r>
            <a:r>
              <a:rPr lang="en" sz="1200">
                <a:highlight>
                  <a:srgbClr val="EFF0F1"/>
                </a:highlight>
              </a:rPr>
              <a:t>Model</a:t>
            </a:r>
            <a:r>
              <a:rPr lang="en" sz="1200"/>
              <a:t> class object.</a:t>
            </a:r>
            <a:br>
              <a:rPr lang="en" sz="1050"/>
            </a:br>
            <a:endParaRPr sz="105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46" name="Google Shape;1246;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7" name="Google Shape;1247;p162"/>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48" name="Google Shape;1248;p162"/>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54" name="Google Shape;1254;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5" name="Google Shape;1255;p16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56" name="Google Shape;1256;p163"/>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6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62" name="Google Shape;1262;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3" name="Google Shape;1263;p16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64" name="Google Shape;1264;p164"/>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6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1270" name="Google Shape;1270;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1" name="Google Shape;1271;p16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6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1277" name="Google Shape;1277;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8" name="Google Shape;1278;p16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6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1284" name="Google Shape;1284;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5" name="Google Shape;1285;p16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68"/>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1291" name="Google Shape;1291;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2" name="Google Shape;1292;p16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6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1298" name="Google Shape;1298;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9" name="Google Shape;1299;p16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7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1305" name="Google Shape;1305;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6" name="Google Shape;1306;p17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Google Shape;1311;p17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1312" name="Google Shape;1312;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3" name="Google Shape;1313;p17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Shape</a:t>
            </a:r>
            <a:endParaRPr>
              <a:solidFill>
                <a:srgbClr val="38761D"/>
              </a:solidFill>
            </a:endParaRPr>
          </a:p>
        </p:txBody>
      </p:sp>
      <p:pic>
        <p:nvPicPr>
          <p:cNvPr id="168" name="Google Shape;168;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 name="Google Shape;169;p28"/>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Input Shape vs Input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input shape and input layer can be confusing at first. They are not the same thing. More specifically, the number of nodes in the input layer does not need to match the shape of the input vector. That's because every element in the input vector will be passed to every node in the input layer.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If our</a:t>
            </a:r>
            <a:r>
              <a:rPr b="1" lang="en" sz="1200"/>
              <a:t> input layer is ten nodes</a:t>
            </a:r>
            <a:r>
              <a:rPr lang="en" sz="1200">
                <a:solidFill>
                  <a:schemeClr val="dk1"/>
                </a:solidFill>
              </a:rPr>
              <a:t>, and we use our above example of a </a:t>
            </a:r>
            <a:r>
              <a:rPr b="1" lang="en" sz="1200">
                <a:solidFill>
                  <a:schemeClr val="dk1"/>
                </a:solidFill>
              </a:rPr>
              <a:t>thirteen element input vector</a:t>
            </a:r>
            <a:r>
              <a:rPr lang="en" sz="1200">
                <a:solidFill>
                  <a:schemeClr val="dk1"/>
                </a:solidFill>
              </a:rPr>
              <a:t>, we will have </a:t>
            </a:r>
            <a:r>
              <a:rPr b="1" lang="en" sz="1200">
                <a:solidFill>
                  <a:srgbClr val="0000FF"/>
                </a:solidFill>
              </a:rPr>
              <a:t>130 connections (10 x 13) between the input vector and the input layer</a:t>
            </a:r>
            <a:r>
              <a:rPr lang="en" sz="1200">
                <a:solidFill>
                  <a:schemeClr val="dk1"/>
                </a:solidFill>
              </a:rPr>
              <a:t>.</a:t>
            </a:r>
            <a:endParaRPr sz="12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7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319" name="Google Shape;1319;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0" name="Google Shape;1320;p17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1" name="Google Shape;1321;p172"/>
          <p:cNvGraphicFramePr/>
          <p:nvPr/>
        </p:nvGraphicFramePr>
        <p:xfrm>
          <a:off x="508775" y="2332600"/>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7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327" name="Google Shape;1327;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8" name="Google Shape;1328;p17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9" name="Google Shape;1329;p173"/>
          <p:cNvGraphicFramePr/>
          <p:nvPr/>
        </p:nvGraphicFramePr>
        <p:xfrm>
          <a:off x="518400" y="1851000"/>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7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1335" name="Google Shape;1335;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6" name="Google Shape;1336;p1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37" name="Google Shape;1337;p174"/>
          <p:cNvGraphicFramePr/>
          <p:nvPr/>
        </p:nvGraphicFramePr>
        <p:xfrm>
          <a:off x="547875" y="1939925"/>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17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1343" name="Google Shape;1343;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4" name="Google Shape;1344;p1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5" name="Google Shape;1345;p175"/>
          <p:cNvGraphicFramePr/>
          <p:nvPr/>
        </p:nvGraphicFramePr>
        <p:xfrm>
          <a:off x="536100" y="2104900"/>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7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1351" name="Google Shape;1351;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2" name="Google Shape;1352;p1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53" name="Google Shape;1353;p176"/>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7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359" name="Google Shape;1359;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0" name="Google Shape;1360;p1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78"/>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366" name="Google Shape;1366;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7" name="Google Shape;1367;p1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68" name="Google Shape;1368;p178"/>
          <p:cNvGraphicFramePr/>
          <p:nvPr/>
        </p:nvGraphicFramePr>
        <p:xfrm>
          <a:off x="536100" y="2411275"/>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17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1374" name="Google Shape;1374;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5" name="Google Shape;1375;p1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6" name="Google Shape;1376;p179"/>
          <p:cNvGraphicFramePr/>
          <p:nvPr/>
        </p:nvGraphicFramePr>
        <p:xfrm>
          <a:off x="506625" y="3206100"/>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18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82" name="Google Shape;1382;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3" name="Google Shape;1383;p18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8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89" name="Google Shape;1389;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0" name="Google Shape;1390;p18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1" name="Google Shape;1391;p181"/>
          <p:cNvGraphicFramePr/>
          <p:nvPr/>
        </p:nvGraphicFramePr>
        <p:xfrm>
          <a:off x="500900" y="2180925"/>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Dense Layer</a:t>
            </a:r>
            <a:endParaRPr>
              <a:solidFill>
                <a:srgbClr val="38761D"/>
              </a:solidFill>
            </a:endParaRPr>
          </a:p>
        </p:txBody>
      </p:sp>
      <p:pic>
        <p:nvPicPr>
          <p:cNvPr id="175" name="Google Shape;175;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 name="Google Shape;176;p29"/>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Dense()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t>
            </a:r>
            <a:r>
              <a:rPr b="1" lang="en" sz="1200">
                <a:solidFill>
                  <a:schemeClr val="dk1"/>
                </a:solidFill>
              </a:rPr>
              <a:t>Keras</a:t>
            </a:r>
            <a:r>
              <a:rPr lang="en" sz="1200">
                <a:solidFill>
                  <a:schemeClr val="dk1"/>
                </a:solidFill>
              </a:rPr>
              <a:t>, layers in a fully connected neural network (FCNN) are called </a:t>
            </a:r>
            <a:r>
              <a:rPr lang="en" sz="1200">
                <a:solidFill>
                  <a:schemeClr val="dk1"/>
                </a:solidFill>
                <a:highlight>
                  <a:srgbClr val="EFF0F1"/>
                </a:highlight>
              </a:rPr>
              <a:t>Dense</a:t>
            </a:r>
            <a:r>
              <a:rPr lang="en" sz="1200">
                <a:solidFill>
                  <a:schemeClr val="dk1"/>
                </a:solidFill>
              </a:rPr>
              <a:t>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a:t>
            </a:r>
            <a:r>
              <a:rPr b="1" lang="en" sz="1200">
                <a:solidFill>
                  <a:schemeClr val="dk1"/>
                </a:solidFill>
                <a:highlight>
                  <a:srgbClr val="EFF0F1"/>
                </a:highlight>
              </a:rPr>
              <a:t>Dense</a:t>
            </a:r>
            <a:r>
              <a:rPr lang="en" sz="1200">
                <a:solidFill>
                  <a:schemeClr val="dk1"/>
                </a:solidFill>
              </a:rPr>
              <a:t> layer is defined as having "n" number of nodes, and is fully connected to the previous layer. Let's continue and define in </a:t>
            </a:r>
            <a:r>
              <a:rPr b="1" lang="en" sz="1200">
                <a:solidFill>
                  <a:schemeClr val="dk1"/>
                </a:solidFill>
              </a:rPr>
              <a:t>Keras</a:t>
            </a:r>
            <a:r>
              <a:rPr lang="en" sz="1200">
                <a:solidFill>
                  <a:schemeClr val="dk1"/>
                </a:solidFill>
              </a:rPr>
              <a:t> a three layer neural network,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Our input layer will be ten nodes, and take as input a thirteen element vector (i.e., the thirteen features), which will be connected to a second (hidden) layer of ten nodes, which will then be connected to a third (output) layer of one node.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This is an example where we are going to use a neural network as a </a:t>
            </a:r>
            <a:r>
              <a:rPr b="1" i="1" lang="en" sz="1200">
                <a:solidFill>
                  <a:srgbClr val="0000FF"/>
                </a:solidFill>
              </a:rPr>
              <a:t>regressor</a:t>
            </a:r>
            <a:r>
              <a:rPr lang="en" sz="1200">
                <a:solidFill>
                  <a:schemeClr val="dk1"/>
                </a:solidFill>
              </a:rPr>
              <a:t>. That means, the neural network will output a single real number.</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				</a:t>
            </a:r>
            <a:r>
              <a:rPr b="1" lang="en">
                <a:solidFill>
                  <a:srgbClr val="0000FF"/>
                </a:solidFill>
                <a:highlight>
                  <a:srgbClr val="FFFFFF"/>
                </a:highlight>
              </a:rPr>
              <a:t>input layer  = 10 nodes</a:t>
            </a:r>
            <a:endParaRPr b="1">
              <a:solidFill>
                <a:srgbClr val="0000FF"/>
              </a:solidFill>
              <a:highlight>
                <a:srgbClr val="FFFFFF"/>
              </a:highlight>
            </a:endParaRPr>
          </a:p>
          <a:p>
            <a:pPr indent="0" lvl="0" marL="0" rtl="0" algn="l">
              <a:lnSpc>
                <a:spcPct val="115000"/>
              </a:lnSpc>
              <a:spcBef>
                <a:spcPts val="0"/>
              </a:spcBef>
              <a:spcAft>
                <a:spcPts val="0"/>
              </a:spcAft>
              <a:buNone/>
            </a:pPr>
            <a:r>
              <a:rPr b="1" lang="en">
                <a:solidFill>
                  <a:srgbClr val="0000FF"/>
                </a:solidFill>
                <a:highlight>
                  <a:srgbClr val="FFFFFF"/>
                </a:highlight>
              </a:rPr>
              <a:t>                            	hidden layer = 10 nodes</a:t>
            </a:r>
            <a:br>
              <a:rPr b="1" lang="en">
                <a:solidFill>
                  <a:srgbClr val="0000FF"/>
                </a:solidFill>
                <a:highlight>
                  <a:srgbClr val="FFFFFF"/>
                </a:highlight>
              </a:rPr>
            </a:br>
            <a:r>
              <a:rPr b="1" lang="en">
                <a:solidFill>
                  <a:srgbClr val="0000FF"/>
                </a:solidFill>
                <a:highlight>
                  <a:srgbClr val="FFFFFF"/>
                </a:highlight>
              </a:rPr>
              <a:t>				output layer = 1 node</a:t>
            </a:r>
            <a:endParaRPr b="1">
              <a:solidFill>
                <a:srgbClr val="0000FF"/>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8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1397" name="Google Shape;1397;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8" name="Google Shape;1398;p18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8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1404" name="Google Shape;1404;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5" name="Google Shape;1405;p18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6" name="Google Shape;1406;p183"/>
          <p:cNvGraphicFramePr/>
          <p:nvPr/>
        </p:nvGraphicFramePr>
        <p:xfrm>
          <a:off x="508775" y="2332600"/>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Google Shape;1411;p1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1412" name="Google Shape;1412;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3" name="Google Shape;1413;p1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14" name="Google Shape;1414;p184"/>
          <p:cNvGraphicFramePr/>
          <p:nvPr/>
        </p:nvGraphicFramePr>
        <p:xfrm>
          <a:off x="494850" y="2228075"/>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1420" name="Google Shape;1420;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1" name="Google Shape;1421;p1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2" name="Google Shape;1422;p185"/>
          <p:cNvGraphicFramePr/>
          <p:nvPr/>
        </p:nvGraphicFramePr>
        <p:xfrm>
          <a:off x="494850" y="2228075"/>
          <a:ext cx="3000000" cy="3000000"/>
        </p:xfrm>
        <a:graphic>
          <a:graphicData uri="http://schemas.openxmlformats.org/drawingml/2006/table">
            <a:tbl>
              <a:tblPr>
                <a:noFill/>
                <a:tableStyleId>{73256007-2207-4D0C-948B-428BE2FDEF96}</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1428" name="Google Shape;1428;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9" name="Google Shape;1429;p1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0" name="Google Shape;1430;p186"/>
          <p:cNvGraphicFramePr/>
          <p:nvPr/>
        </p:nvGraphicFramePr>
        <p:xfrm>
          <a:off x="494850" y="2228075"/>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1436" name="Google Shape;1436;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7" name="Google Shape;1437;p1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8" name="Google Shape;1438;p187"/>
          <p:cNvGraphicFramePr/>
          <p:nvPr/>
        </p:nvGraphicFramePr>
        <p:xfrm>
          <a:off x="506625" y="1827425"/>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1444" name="Google Shape;1444;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5" name="Google Shape;1445;p1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451" name="Google Shape;1451;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2" name="Google Shape;1452;p1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3" name="Google Shape;1453;p189"/>
          <p:cNvGraphicFramePr/>
          <p:nvPr/>
        </p:nvGraphicFramePr>
        <p:xfrm>
          <a:off x="488925" y="271708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1459" name="Google Shape;1459;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0" name="Google Shape;1460;p1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1" name="Google Shape;1461;p190"/>
          <p:cNvGraphicFramePr/>
          <p:nvPr/>
        </p:nvGraphicFramePr>
        <p:xfrm>
          <a:off x="488925" y="271708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1467" name="Google Shape;1467;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8" name="Google Shape;1468;p1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9" name="Google Shape;1469;p191"/>
          <p:cNvGraphicFramePr/>
          <p:nvPr/>
        </p:nvGraphicFramePr>
        <p:xfrm>
          <a:off x="500700" y="22045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82" name="Google Shape;182;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 name="Google Shape;183;p30"/>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first do this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In the example below, we have three</a:t>
            </a:r>
            <a:r>
              <a:rPr b="1" lang="en" sz="1200">
                <a:solidFill>
                  <a:schemeClr val="dk1"/>
                </a:solidFill>
              </a:rPr>
              <a:t> </a:t>
            </a:r>
            <a:r>
              <a:rPr b="1" lang="en" sz="1200">
                <a:solidFill>
                  <a:schemeClr val="dk1"/>
                </a:solidFill>
                <a:highlight>
                  <a:srgbClr val="EFF0F1"/>
                </a:highlight>
              </a:rPr>
              <a:t>add()</a:t>
            </a:r>
            <a:r>
              <a:rPr lang="en" sz="1200">
                <a:solidFill>
                  <a:schemeClr val="dk1"/>
                </a:solidFill>
              </a:rPr>
              <a:t> calls to the class object </a:t>
            </a:r>
            <a:r>
              <a:rPr b="1" lang="en" sz="1200">
                <a:solidFill>
                  <a:schemeClr val="dk1"/>
                </a:solidFill>
                <a:highlight>
                  <a:srgbClr val="EFF0F1"/>
                </a:highlight>
              </a:rPr>
              <a:t>Dense()</a:t>
            </a:r>
            <a:r>
              <a:rPr lang="en" sz="1200">
                <a:solidFill>
                  <a:schemeClr val="dk1"/>
                </a:solidFill>
              </a:rPr>
              <a:t>. The </a:t>
            </a:r>
            <a:r>
              <a:rPr lang="en" sz="1200">
                <a:solidFill>
                  <a:schemeClr val="dk1"/>
                </a:solidFill>
                <a:highlight>
                  <a:srgbClr val="EFF0F1"/>
                </a:highlight>
              </a:rPr>
              <a:t>add()</a:t>
            </a:r>
            <a:r>
              <a:rPr lang="en" sz="1200">
                <a:solidFill>
                  <a:schemeClr val="dk1"/>
                </a:solidFill>
              </a:rPr>
              <a:t> method "adds" the layers in the same sequential order we specified them in. The first (positional) parameter is the number of nodes, ten in the first and second layer and one in the third layer. Notice how in the first </a:t>
            </a:r>
            <a:r>
              <a:rPr lang="en" sz="1200">
                <a:solidFill>
                  <a:schemeClr val="dk1"/>
                </a:solidFill>
                <a:highlight>
                  <a:srgbClr val="EFF0F1"/>
                </a:highlight>
              </a:rPr>
              <a:t>Dense()</a:t>
            </a:r>
            <a:r>
              <a:rPr lang="en" sz="1200">
                <a:solidFill>
                  <a:schemeClr val="dk1"/>
                </a:solidFill>
              </a:rPr>
              <a:t> layer we added the (keyword) parameter </a:t>
            </a:r>
            <a:r>
              <a:rPr b="1" lang="en" sz="1200">
                <a:solidFill>
                  <a:schemeClr val="dk1"/>
                </a:solidFill>
                <a:highlight>
                  <a:srgbClr val="EFF0F1"/>
                </a:highlight>
              </a:rPr>
              <a:t>input_shape</a:t>
            </a:r>
            <a:r>
              <a:rPr lang="en" sz="1200">
                <a:solidFill>
                  <a:schemeClr val="dk1"/>
                </a:solidFill>
              </a:rPr>
              <a:t>. This is where we will define the input vector and connect it to the first (input) layer in a single instantiation of </a:t>
            </a:r>
            <a:r>
              <a:rPr lang="en" sz="1200">
                <a:solidFill>
                  <a:schemeClr val="dk1"/>
                </a:solidFill>
                <a:highlight>
                  <a:srgbClr val="EFF0F1"/>
                </a:highlight>
              </a:rPr>
              <a:t>Dense()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84" name="Google Shape;184;p30"/>
          <p:cNvGraphicFramePr/>
          <p:nvPr/>
        </p:nvGraphicFramePr>
        <p:xfrm>
          <a:off x="920488" y="2766175"/>
          <a:ext cx="3000000" cy="3000000"/>
        </p:xfrm>
        <a:graphic>
          <a:graphicData uri="http://schemas.openxmlformats.org/drawingml/2006/table">
            <a:tbl>
              <a:tblPr>
                <a:noFill/>
                <a:tableStyleId>{73256007-2207-4D0C-948B-428BE2FDEF96}</a:tableStyleId>
              </a:tblPr>
              <a:tblGrid>
                <a:gridCol w="713602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first (input) layer (10 nodes) with input shape 13 element vector (1D).</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1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75" name="Google Shape;1475;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6" name="Google Shape;1476;p1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82" name="Google Shape;1482;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3" name="Google Shape;1483;p1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4" name="Google Shape;1484;p193"/>
          <p:cNvGraphicFramePr/>
          <p:nvPr/>
        </p:nvGraphicFramePr>
        <p:xfrm>
          <a:off x="500700" y="22045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1490" name="Google Shape;1490;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1" name="Google Shape;1491;p1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2" name="Google Shape;1492;p194"/>
          <p:cNvGraphicFramePr/>
          <p:nvPr/>
        </p:nvGraphicFramePr>
        <p:xfrm>
          <a:off x="500700" y="22045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93" name="Google Shape;1493;p194"/>
          <p:cNvGraphicFramePr/>
          <p:nvPr/>
        </p:nvGraphicFramePr>
        <p:xfrm>
          <a:off x="500700" y="38475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9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1499" name="Google Shape;1499;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0" name="Google Shape;1500;p1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1" name="Google Shape;1501;p195"/>
          <p:cNvGraphicFramePr/>
          <p:nvPr/>
        </p:nvGraphicFramePr>
        <p:xfrm>
          <a:off x="506600" y="354706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19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1507" name="Google Shape;1507;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8" name="Google Shape;1508;p1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9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1514" name="Google Shape;1514;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5" name="Google Shape;1515;p1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19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521" name="Google Shape;1521;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2" name="Google Shape;1522;p1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3" name="Google Shape;1523;p198"/>
          <p:cNvGraphicFramePr/>
          <p:nvPr/>
        </p:nvGraphicFramePr>
        <p:xfrm>
          <a:off x="500700" y="18561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9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529" name="Google Shape;1529;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0" name="Google Shape;1530;p1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1" name="Google Shape;1531;p199"/>
          <p:cNvGraphicFramePr/>
          <p:nvPr/>
        </p:nvGraphicFramePr>
        <p:xfrm>
          <a:off x="477125" y="38357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532" name="Google Shape;1532;p199"/>
          <p:cNvGraphicFramePr/>
          <p:nvPr/>
        </p:nvGraphicFramePr>
        <p:xfrm>
          <a:off x="535250" y="20518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20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1538" name="Google Shape;1538;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9" name="Google Shape;1539;p2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40" name="Google Shape;1540;p200"/>
          <p:cNvGraphicFramePr/>
          <p:nvPr/>
        </p:nvGraphicFramePr>
        <p:xfrm>
          <a:off x="536050" y="252186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20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1546" name="Google Shape;1546;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7" name="Google Shape;1547;p2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48" name="Google Shape;1548;p201"/>
          <p:cNvGraphicFramePr/>
          <p:nvPr/>
        </p:nvGraphicFramePr>
        <p:xfrm>
          <a:off x="488925" y="27988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90" name="Google Shape;190;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 name="Google Shape;191;p31"/>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(as List)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Alternatively, using the</a:t>
            </a:r>
            <a:r>
              <a:rPr lang="en" sz="1200">
                <a:solidFill>
                  <a:schemeClr val="dk1"/>
                </a:solidFill>
              </a:rPr>
              <a:t>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we will add the three layers by specifying them in a list in sequential order, and pass the list as a parameter when instantiating the </a:t>
            </a:r>
            <a:r>
              <a:rPr lang="en" sz="1200">
                <a:solidFill>
                  <a:schemeClr val="dk1"/>
                </a:solidFill>
                <a:highlight>
                  <a:srgbClr val="EFF0F1"/>
                </a:highlight>
              </a:rPr>
              <a:t>Sequential()</a:t>
            </a:r>
            <a:r>
              <a:rPr lang="en" sz="1200">
                <a:solidFill>
                  <a:schemeClr val="dk1"/>
                </a:solidFill>
              </a:rPr>
              <a:t> class object.</a:t>
            </a:r>
            <a:endParaRPr sz="1100">
              <a:solidFill>
                <a:schemeClr val="dk1"/>
              </a:solidFill>
            </a:endParaRPr>
          </a:p>
        </p:txBody>
      </p:sp>
      <p:graphicFrame>
        <p:nvGraphicFramePr>
          <p:cNvPr id="192" name="Google Shape;192;p31"/>
          <p:cNvGraphicFramePr/>
          <p:nvPr/>
        </p:nvGraphicFramePr>
        <p:xfrm>
          <a:off x="920488" y="2277675"/>
          <a:ext cx="3000000" cy="3000000"/>
        </p:xfrm>
        <a:graphic>
          <a:graphicData uri="http://schemas.openxmlformats.org/drawingml/2006/table">
            <a:tbl>
              <a:tblPr>
                <a:noFill/>
                <a:tableStyleId>{73256007-2207-4D0C-948B-428BE2FDEF96}</a:tableStyleId>
              </a:tblPr>
              <a:tblGrid>
                <a:gridCol w="7136025"/>
              </a:tblGrid>
              <a:tr h="24619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first (input) layer (10 nodes) </a:t>
                      </a:r>
                      <a:endParaRPr sz="12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                   ])</a:t>
                      </a:r>
                      <a:endParaRPr sz="12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20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54" name="Google Shape;1554;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5" name="Google Shape;1555;p2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56" name="Google Shape;1556;p202"/>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20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62" name="Google Shape;1562;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3" name="Google Shape;1563;p2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64" name="Google Shape;1564;p203"/>
          <p:cNvGraphicFramePr/>
          <p:nvPr/>
        </p:nvGraphicFramePr>
        <p:xfrm>
          <a:off x="488900" y="24865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20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70" name="Google Shape;1570;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1" name="Google Shape;1571;p2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72" name="Google Shape;1572;p204"/>
          <p:cNvGraphicFramePr/>
          <p:nvPr/>
        </p:nvGraphicFramePr>
        <p:xfrm>
          <a:off x="540150" y="433656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1573" name="Google Shape;1573;p204"/>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20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1579" name="Google Shape;1579;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0" name="Google Shape;1580;p2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81" name="Google Shape;1581;p205"/>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0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1587" name="Google Shape;1587;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8" name="Google Shape;1588;p2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9" name="Google Shape;1589;p206"/>
          <p:cNvGraphicFramePr/>
          <p:nvPr/>
        </p:nvGraphicFramePr>
        <p:xfrm>
          <a:off x="506775" y="35742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590" name="Google Shape;1590;p206"/>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20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1596" name="Google Shape;1596;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7" name="Google Shape;1597;p2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98" name="Google Shape;1598;p207"/>
          <p:cNvGraphicFramePr/>
          <p:nvPr/>
        </p:nvGraphicFramePr>
        <p:xfrm>
          <a:off x="506775" y="18361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1604" name="Google Shape;1604;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5" name="Google Shape;1605;p2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611" name="Google Shape;1611;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2" name="Google Shape;1612;p2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618" name="Google Shape;1618;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9" name="Google Shape;1619;p2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0" name="Google Shape;1620;p210"/>
          <p:cNvGraphicFramePr/>
          <p:nvPr/>
        </p:nvGraphicFramePr>
        <p:xfrm>
          <a:off x="505550" y="320108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1626" name="Google Shape;1626;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7" name="Google Shape;1627;p2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8" name="Google Shape;1628;p211"/>
          <p:cNvGraphicFramePr/>
          <p:nvPr/>
        </p:nvGraphicFramePr>
        <p:xfrm>
          <a:off x="505550" y="23487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and Handbooks:</a:t>
            </a:r>
            <a:endParaRPr sz="2400">
              <a:solidFill>
                <a:srgbClr val="38761D"/>
              </a:solidFill>
            </a:endParaRPr>
          </a:p>
          <a:p>
            <a:pPr indent="0" lvl="0" marL="0" rtl="0" algn="ctr">
              <a:spcBef>
                <a:spcPts val="0"/>
              </a:spcBef>
              <a:spcAft>
                <a:spcPts val="0"/>
              </a:spcAft>
              <a:buNone/>
            </a:pPr>
            <a:r>
              <a:rPr lang="en" sz="2400">
                <a:solidFill>
                  <a:srgbClr val="38761D"/>
                </a:solidFill>
              </a:rPr>
              <a:t> are under ‘handbooks’ and ‘workshops’ subdirectory</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98" name="Google Shape;198;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 name="Google Shape;199;p32"/>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Three Layer FCNN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do the same using the layers method. We start by creating an input vector by instantiating a </a:t>
            </a:r>
            <a:r>
              <a:rPr b="1" lang="en" sz="1200">
                <a:solidFill>
                  <a:schemeClr val="dk1"/>
                </a:solidFill>
                <a:highlight>
                  <a:srgbClr val="EFF0F1"/>
                </a:highlight>
              </a:rPr>
              <a:t>Input()</a:t>
            </a:r>
            <a:r>
              <a:rPr lang="en" sz="1200">
                <a:solidFill>
                  <a:schemeClr val="dk1"/>
                </a:solidFill>
              </a:rPr>
              <a:t> class object. The (positional) parameter to the </a:t>
            </a:r>
            <a:r>
              <a:rPr lang="en" sz="1200">
                <a:solidFill>
                  <a:schemeClr val="dk1"/>
                </a:solidFill>
                <a:highlight>
                  <a:srgbClr val="EFF0F1"/>
                </a:highlight>
              </a:rPr>
              <a:t>Input()</a:t>
            </a:r>
            <a:r>
              <a:rPr lang="en" sz="1200">
                <a:solidFill>
                  <a:schemeClr val="dk1"/>
                </a:solidFill>
              </a:rPr>
              <a:t> class is the shape of the input, which can be a vector, matrix or tensor. In our example, we have a vector that is thirteen elements long. So our shape is (13,).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0" name="Google Shape;200;p32"/>
          <p:cNvGraphicFramePr/>
          <p:nvPr/>
        </p:nvGraphicFramePr>
        <p:xfrm>
          <a:off x="1826800" y="2746050"/>
          <a:ext cx="3000000" cy="3000000"/>
        </p:xfrm>
        <a:graphic>
          <a:graphicData uri="http://schemas.openxmlformats.org/drawingml/2006/table">
            <a:tbl>
              <a:tblPr>
                <a:noFill/>
                <a:tableStyleId>{73256007-2207-4D0C-948B-428BE2FDEF96}</a:tableStyleId>
              </a:tblPr>
              <a:tblGrid>
                <a:gridCol w="524827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Create the input vector (13 elements).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1634" name="Google Shape;1634;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5" name="Google Shape;1635;p2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6" name="Google Shape;1636;p212"/>
          <p:cNvGraphicFramePr/>
          <p:nvPr/>
        </p:nvGraphicFramePr>
        <p:xfrm>
          <a:off x="505550" y="23487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1642" name="Google Shape;1642;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3" name="Google Shape;1643;p2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4" name="Google Shape;1644;p213"/>
          <p:cNvGraphicFramePr/>
          <p:nvPr/>
        </p:nvGraphicFramePr>
        <p:xfrm>
          <a:off x="505550" y="23487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1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1650" name="Google Shape;1650;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1" name="Google Shape;1651;p21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1657" name="Google Shape;1657;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8" name="Google Shape;1658;p2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1664" name="Google Shape;1664;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5" name="Google Shape;1665;p2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1671" name="Google Shape;1671;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2" name="Google Shape;1672;p21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Google Shape;1677;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1678" name="Google Shape;1678;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9" name="Google Shape;1679;p21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80" name="Google Shape;1680;p218"/>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1681" name="Google Shape;1681;p218"/>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1682" name="Google Shape;1682;p218"/>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1688" name="Google Shape;1688;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9" name="Google Shape;1689;p21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0" name="Google Shape;1690;p219"/>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1696" name="Google Shape;1696;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7" name="Google Shape;1697;p22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8" name="Google Shape;1698;p220"/>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1704" name="Google Shape;1704;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5" name="Google Shape;1705;p22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06" name="Google Shape;1706;p221"/>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06" name="Google Shape;206;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 name="Google Shape;207;p33"/>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Input Layer</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input layer by instantiating a</a:t>
            </a:r>
            <a:r>
              <a:rPr b="1" lang="en" sz="1200">
                <a:solidFill>
                  <a:schemeClr val="dk1"/>
                </a:solidFill>
              </a:rPr>
              <a:t> </a:t>
            </a:r>
            <a:r>
              <a:rPr b="1" lang="en" sz="1200">
                <a:solidFill>
                  <a:schemeClr val="dk1"/>
                </a:solidFill>
                <a:highlight>
                  <a:srgbClr val="EFF0F1"/>
                </a:highlight>
              </a:rPr>
              <a:t>Dense()</a:t>
            </a:r>
            <a:r>
              <a:rPr b="1" lang="en" sz="1200">
                <a:solidFill>
                  <a:schemeClr val="dk1"/>
                </a:solidFill>
              </a:rPr>
              <a:t> </a:t>
            </a:r>
            <a:r>
              <a:rPr lang="en" sz="1200">
                <a:solidFill>
                  <a:schemeClr val="dk1"/>
                </a:solidFill>
              </a:rPr>
              <a:t>class object. The positional parameter to the </a:t>
            </a:r>
            <a:r>
              <a:rPr lang="en" sz="1200">
                <a:solidFill>
                  <a:schemeClr val="dk1"/>
                </a:solidFill>
                <a:highlight>
                  <a:srgbClr val="EFF0F1"/>
                </a:highlight>
              </a:rPr>
              <a:t>Dense()</a:t>
            </a:r>
            <a:r>
              <a:rPr lang="en" sz="1200">
                <a:solidFill>
                  <a:schemeClr val="dk1"/>
                </a:solidFill>
              </a:rPr>
              <a:t> class is the number of nodes; which in our example is ten. Note the peculiar syntax that follows with a </a:t>
            </a:r>
            <a:r>
              <a:rPr b="1" lang="en" sz="1200">
                <a:solidFill>
                  <a:schemeClr val="dk1"/>
                </a:solidFill>
                <a:highlight>
                  <a:srgbClr val="EFF0F1"/>
                </a:highlight>
              </a:rPr>
              <a:t>(inputs)</a:t>
            </a:r>
            <a:r>
              <a:rPr lang="en" sz="1200">
                <a:solidFill>
                  <a:schemeClr val="dk1"/>
                </a:solidFill>
              </a:rPr>
              <a:t>. </a:t>
            </a:r>
            <a:r>
              <a:rPr b="1" lang="en" sz="1200">
                <a:solidFill>
                  <a:srgbClr val="0000FF"/>
                </a:solidFill>
              </a:rPr>
              <a:t>The </a:t>
            </a:r>
            <a:r>
              <a:rPr b="1" lang="en" sz="1200">
                <a:solidFill>
                  <a:srgbClr val="0000FF"/>
                </a:solidFill>
                <a:highlight>
                  <a:srgbClr val="EFF0F1"/>
                </a:highlight>
              </a:rPr>
              <a:t>Dense()</a:t>
            </a:r>
            <a:r>
              <a:rPr b="1" lang="en" sz="1200">
                <a:solidFill>
                  <a:srgbClr val="0000FF"/>
                </a:solidFill>
              </a:rPr>
              <a:t> object is a callable</a:t>
            </a:r>
            <a:r>
              <a:rPr lang="en" sz="1200">
                <a:solidFill>
                  <a:schemeClr val="dk1"/>
                </a:solidFill>
              </a:rPr>
              <a:t>. That is, the object returned by instantiating the </a:t>
            </a:r>
            <a:r>
              <a:rPr lang="en" sz="1200">
                <a:solidFill>
                  <a:schemeClr val="dk1"/>
                </a:solidFill>
                <a:highlight>
                  <a:srgbClr val="EFF0F1"/>
                </a:highlight>
              </a:rPr>
              <a:t>Dense()</a:t>
            </a:r>
            <a:r>
              <a:rPr lang="en" sz="1200">
                <a:solidFill>
                  <a:schemeClr val="dk1"/>
                </a:solidFill>
              </a:rPr>
              <a:t> class can be callable as a function. So we call it as a function, and in this case, the function takes as a (positional) parameter the input vector (or layer output) to connect it to; hence we pass it </a:t>
            </a:r>
            <a:r>
              <a:rPr lang="en" sz="1200">
                <a:solidFill>
                  <a:schemeClr val="dk1"/>
                </a:solidFill>
                <a:highlight>
                  <a:srgbClr val="EFF0F1"/>
                </a:highlight>
              </a:rPr>
              <a:t>inputs</a:t>
            </a:r>
            <a:r>
              <a:rPr lang="en" sz="1200">
                <a:solidFill>
                  <a:schemeClr val="dk1"/>
                </a:solidFill>
              </a:rPr>
              <a:t> so the input vector is bound to the ten node input layer.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8" name="Google Shape;208;p33"/>
          <p:cNvGraphicFramePr/>
          <p:nvPr/>
        </p:nvGraphicFramePr>
        <p:xfrm>
          <a:off x="956775" y="3249450"/>
          <a:ext cx="3000000" cy="3000000"/>
        </p:xfrm>
        <a:graphic>
          <a:graphicData uri="http://schemas.openxmlformats.org/drawingml/2006/table">
            <a:tbl>
              <a:tblPr>
                <a:noFill/>
                <a:tableStyleId>{73256007-2207-4D0C-948B-428BE2FDEF96}</a:tableStyleId>
              </a:tblPr>
              <a:tblGrid>
                <a:gridCol w="70701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input vector (13 elements).</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first (input) layer (10 nodes) and connect it to the input vector.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inputs</a:t>
                      </a:r>
                      <a:r>
                        <a:rPr lang="en" sz="1200">
                          <a:solidFill>
                            <a:srgbClr val="616161"/>
                          </a:solidFill>
                          <a:latin typeface="Consolas"/>
                          <a:ea typeface="Consolas"/>
                          <a:cs typeface="Consolas"/>
                          <a:sym typeface="Consolas"/>
                        </a:rPr>
                        <a:t>)</a:t>
                      </a:r>
                      <a:endParaRPr sz="12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1712" name="Google Shape;1712;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3" name="Google Shape;1713;p22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14" name="Google Shape;1714;p222"/>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1720" name="Google Shape;1720;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1" name="Google Shape;1721;p22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22" name="Google Shape;1722;p223"/>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1723" name="Google Shape;1723;p223"/>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1724" name="Google Shape;1724;p223"/>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1730" name="Google Shape;1730;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1" name="Google Shape;1731;p22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32" name="Google Shape;1732;p224"/>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sp>
        <p:nvSpPr>
          <p:cNvPr id="1737" name="Google Shape;1737;p225"/>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1738" name="Google Shape;1738;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9" name="Google Shape;1739;p22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0" name="Google Shape;1740;p225"/>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sp>
        <p:nvSpPr>
          <p:cNvPr id="1745" name="Google Shape;1745;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746" name="Google Shape;1746;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7" name="Google Shape;1747;p22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753" name="Google Shape;1753;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4" name="Google Shape;1754;p22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55" name="Google Shape;1755;p227"/>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761" name="Google Shape;1761;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2" name="Google Shape;1762;p22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3" name="Google Shape;1763;p228"/>
          <p:cNvGraphicFramePr/>
          <p:nvPr/>
        </p:nvGraphicFramePr>
        <p:xfrm>
          <a:off x="505550" y="210793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sp>
        <p:nvSpPr>
          <p:cNvPr id="1768" name="Google Shape;1768;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769" name="Google Shape;1769;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0" name="Google Shape;1770;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1" name="Google Shape;1771;p229"/>
          <p:cNvGraphicFramePr/>
          <p:nvPr/>
        </p:nvGraphicFramePr>
        <p:xfrm>
          <a:off x="558575" y="20161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5" name="Shape 1775"/>
        <p:cNvGrpSpPr/>
        <p:nvPr/>
      </p:nvGrpSpPr>
      <p:grpSpPr>
        <a:xfrm>
          <a:off x="0" y="0"/>
          <a:ext cx="0" cy="0"/>
          <a:chOff x="0" y="0"/>
          <a:chExt cx="0" cy="0"/>
        </a:xfrm>
      </p:grpSpPr>
      <p:sp>
        <p:nvSpPr>
          <p:cNvPr id="1776" name="Google Shape;1776;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777" name="Google Shape;1777;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8" name="Google Shape;1778;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9" name="Google Shape;1779;p230"/>
          <p:cNvGraphicFramePr/>
          <p:nvPr/>
        </p:nvGraphicFramePr>
        <p:xfrm>
          <a:off x="558575" y="20161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785" name="Google Shape;1785;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6" name="Google Shape;1786;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87" name="Google Shape;1787;p231"/>
          <p:cNvGraphicFramePr/>
          <p:nvPr/>
        </p:nvGraphicFramePr>
        <p:xfrm>
          <a:off x="546825" y="1880588"/>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14" name="Google Shape;214;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 name="Google Shape;215;p34"/>
          <p:cNvSpPr txBox="1"/>
          <p:nvPr/>
        </p:nvSpPr>
        <p:spPr>
          <a:xfrm>
            <a:off x="824850" y="73057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Hidden and Output Layers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hidden layer by instantiating another </a:t>
            </a:r>
            <a:r>
              <a:rPr lang="en" sz="1200">
                <a:solidFill>
                  <a:schemeClr val="dk1"/>
                </a:solidFill>
                <a:highlight>
                  <a:srgbClr val="EFF0F1"/>
                </a:highlight>
              </a:rPr>
              <a:t>Dense()</a:t>
            </a:r>
            <a:r>
              <a:rPr lang="en" sz="1200">
                <a:solidFill>
                  <a:schemeClr val="dk1"/>
                </a:solidFill>
              </a:rPr>
              <a:t> class object with ten nodes, and using it as a callable, we (fully) connect it to the </a:t>
            </a:r>
            <a:r>
              <a:rPr lang="en" sz="1200">
                <a:solidFill>
                  <a:schemeClr val="dk1"/>
                </a:solidFill>
                <a:highlight>
                  <a:srgbClr val="EFF0F1"/>
                </a:highlight>
              </a:rPr>
              <a:t>input</a:t>
            </a:r>
            <a:r>
              <a:rPr lang="en" sz="1200">
                <a:solidFill>
                  <a:schemeClr val="dk1"/>
                </a:solidFill>
              </a:rPr>
              <a:t> layer. Then we create the output layer by instantiating another </a:t>
            </a:r>
            <a:r>
              <a:rPr lang="en" sz="1200">
                <a:solidFill>
                  <a:schemeClr val="dk1"/>
                </a:solidFill>
                <a:highlight>
                  <a:srgbClr val="EFF0F1"/>
                </a:highlight>
              </a:rPr>
              <a:t>Dense()</a:t>
            </a:r>
            <a:r>
              <a:rPr lang="en" sz="1200">
                <a:solidFill>
                  <a:schemeClr val="dk1"/>
                </a:solidFill>
              </a:rPr>
              <a:t> class object with one node, and using it as a callable, we (fully) connect it to the </a:t>
            </a:r>
            <a:r>
              <a:rPr lang="en" sz="1200">
                <a:solidFill>
                  <a:schemeClr val="dk1"/>
                </a:solidFill>
                <a:highlight>
                  <a:srgbClr val="EFF0F1"/>
                </a:highlight>
              </a:rPr>
              <a:t>hidden</a:t>
            </a:r>
            <a:r>
              <a:rPr lang="en" sz="1200">
                <a:solidFill>
                  <a:schemeClr val="dk1"/>
                </a:solidFill>
              </a:rPr>
              <a: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Finally, we put it altogether by instantiating a </a:t>
            </a:r>
            <a:r>
              <a:rPr b="1" lang="en" sz="1200">
                <a:solidFill>
                  <a:schemeClr val="dk1"/>
                </a:solidFill>
                <a:highlight>
                  <a:srgbClr val="EFF0F1"/>
                </a:highlight>
              </a:rPr>
              <a:t>Model()</a:t>
            </a:r>
            <a:r>
              <a:rPr b="1" lang="en" sz="1200">
                <a:solidFill>
                  <a:schemeClr val="dk1"/>
                </a:solidFill>
              </a:rPr>
              <a:t> </a:t>
            </a:r>
            <a:r>
              <a:rPr lang="en" sz="1200">
                <a:solidFill>
                  <a:schemeClr val="dk1"/>
                </a:solidFill>
              </a:rPr>
              <a:t>class object, passing it the (positional) parameters for the input vector and output layer.</a:t>
            </a:r>
            <a:endParaRPr sz="1200">
              <a:solidFill>
                <a:schemeClr val="dk1"/>
              </a:solidFill>
            </a:endParaRPr>
          </a:p>
        </p:txBody>
      </p:sp>
      <p:graphicFrame>
        <p:nvGraphicFramePr>
          <p:cNvPr id="216" name="Google Shape;216;p34"/>
          <p:cNvGraphicFramePr/>
          <p:nvPr/>
        </p:nvGraphicFramePr>
        <p:xfrm>
          <a:off x="938450" y="2787650"/>
          <a:ext cx="3000000" cy="3000000"/>
        </p:xfrm>
        <a:graphic>
          <a:graphicData uri="http://schemas.openxmlformats.org/drawingml/2006/table">
            <a:tbl>
              <a:tblPr>
                <a:noFill/>
                <a:tableStyleId>{73256007-2207-4D0C-948B-428BE2FDEF96}</a:tableStyleId>
              </a:tblPr>
              <a:tblGrid>
                <a:gridCol w="7070100"/>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(13 elements).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first (input) layer (10 nodes) and connect it to the input vector.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next (hidden) layer (10 nodes) and connect it to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hidden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output layer (1 node) and connect it to the previous (hidden)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hidden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1" name="Shape 1791"/>
        <p:cNvGrpSpPr/>
        <p:nvPr/>
      </p:nvGrpSpPr>
      <p:grpSpPr>
        <a:xfrm>
          <a:off x="0" y="0"/>
          <a:ext cx="0" cy="0"/>
          <a:chOff x="0" y="0"/>
          <a:chExt cx="0" cy="0"/>
        </a:xfrm>
      </p:grpSpPr>
      <p:sp>
        <p:nvSpPr>
          <p:cNvPr id="1792" name="Google Shape;1792;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793" name="Google Shape;1793;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4" name="Google Shape;1794;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95" name="Google Shape;1795;p232"/>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9" name="Shape 1799"/>
        <p:cNvGrpSpPr/>
        <p:nvPr/>
      </p:nvGrpSpPr>
      <p:grpSpPr>
        <a:xfrm>
          <a:off x="0" y="0"/>
          <a:ext cx="0" cy="0"/>
          <a:chOff x="0" y="0"/>
          <a:chExt cx="0" cy="0"/>
        </a:xfrm>
      </p:grpSpPr>
      <p:sp>
        <p:nvSpPr>
          <p:cNvPr id="1800" name="Google Shape;1800;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801" name="Google Shape;1801;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2" name="Google Shape;1802;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03" name="Google Shape;1803;p233"/>
          <p:cNvGraphicFramePr/>
          <p:nvPr/>
        </p:nvGraphicFramePr>
        <p:xfrm>
          <a:off x="552675" y="2991713"/>
          <a:ext cx="3000000" cy="3000000"/>
        </p:xfrm>
        <a:graphic>
          <a:graphicData uri="http://schemas.openxmlformats.org/drawingml/2006/table">
            <a:tbl>
              <a:tblPr>
                <a:noFill/>
                <a:tableStyleId>{73256007-2207-4D0C-948B-428BE2FDEF96}</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804" name="Google Shape;1804;p233"/>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8" name="Shape 1808"/>
        <p:cNvGrpSpPr/>
        <p:nvPr/>
      </p:nvGrpSpPr>
      <p:grpSpPr>
        <a:xfrm>
          <a:off x="0" y="0"/>
          <a:ext cx="0" cy="0"/>
          <a:chOff x="0" y="0"/>
          <a:chExt cx="0" cy="0"/>
        </a:xfrm>
      </p:grpSpPr>
      <p:sp>
        <p:nvSpPr>
          <p:cNvPr id="1809" name="Google Shape;1809;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810" name="Google Shape;1810;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1" name="Google Shape;1811;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12" name="Google Shape;1812;p234"/>
          <p:cNvGraphicFramePr/>
          <p:nvPr/>
        </p:nvGraphicFramePr>
        <p:xfrm>
          <a:off x="546800" y="2119738"/>
          <a:ext cx="3000000" cy="3000000"/>
        </p:xfrm>
        <a:graphic>
          <a:graphicData uri="http://schemas.openxmlformats.org/drawingml/2006/table">
            <a:tbl>
              <a:tblPr>
                <a:noFill/>
                <a:tableStyleId>{73256007-2207-4D0C-948B-428BE2FDEF96}</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813" name="Google Shape;1813;p234"/>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819" name="Google Shape;1819;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0" name="Google Shape;1820;p23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826" name="Google Shape;1826;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7" name="Google Shape;1827;p23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Google Shape;1832;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833" name="Google Shape;1833;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4" name="Google Shape;1834;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35" name="Google Shape;1835;p237"/>
          <p:cNvGraphicFramePr/>
          <p:nvPr/>
        </p:nvGraphicFramePr>
        <p:xfrm>
          <a:off x="546825" y="12855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841" name="Google Shape;1841;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2" name="Google Shape;1842;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43" name="Google Shape;1843;p238"/>
          <p:cNvGraphicFramePr/>
          <p:nvPr/>
        </p:nvGraphicFramePr>
        <p:xfrm>
          <a:off x="505550" y="19623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sp>
        <p:nvSpPr>
          <p:cNvPr id="1848" name="Google Shape;1848;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849" name="Google Shape;1849;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0" name="Google Shape;1850;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51" name="Google Shape;1851;p239"/>
          <p:cNvGraphicFramePr/>
          <p:nvPr/>
        </p:nvGraphicFramePr>
        <p:xfrm>
          <a:off x="505550" y="19623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857" name="Google Shape;1857;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8" name="Google Shape;1858;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59" name="Google Shape;1859;p240"/>
          <p:cNvGraphicFramePr/>
          <p:nvPr/>
        </p:nvGraphicFramePr>
        <p:xfrm>
          <a:off x="505550" y="19623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Google Shape;1864;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865" name="Google Shape;1865;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6" name="Google Shape;1866;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67" name="Google Shape;1867;p241"/>
          <p:cNvGraphicFramePr/>
          <p:nvPr/>
        </p:nvGraphicFramePr>
        <p:xfrm>
          <a:off x="505550" y="19623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Activations</a:t>
            </a:r>
            <a:endParaRPr>
              <a:solidFill>
                <a:srgbClr val="38761D"/>
              </a:solidFill>
            </a:endParaRPr>
          </a:p>
        </p:txBody>
      </p:sp>
      <p:pic>
        <p:nvPicPr>
          <p:cNvPr id="222" name="Google Shape;222;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 name="Google Shape;223;p35"/>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Activations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training or predicting (inference), each node in a layer will output a value to the nodes in the next layer. We don't want to pass the value 'as-is', but instead we want to change the value by some manner. This process is called an activation function. Think of a function that returns some result, like </a:t>
            </a:r>
            <a:r>
              <a:rPr lang="en" sz="1200">
                <a:solidFill>
                  <a:schemeClr val="dk1"/>
                </a:solidFill>
                <a:highlight>
                  <a:srgbClr val="EFF0F1"/>
                </a:highlight>
              </a:rPr>
              <a:t>return result</a:t>
            </a:r>
            <a:r>
              <a:rPr lang="en" sz="1200">
                <a:solidFill>
                  <a:schemeClr val="dk1"/>
                </a:solidFill>
              </a:rPr>
              <a:t>. In the case of an activation function, instead of returning </a:t>
            </a:r>
            <a:r>
              <a:rPr lang="en" sz="1200">
                <a:solidFill>
                  <a:schemeClr val="dk1"/>
                </a:solidFill>
                <a:highlight>
                  <a:srgbClr val="EFF0F1"/>
                </a:highlight>
              </a:rPr>
              <a:t>result</a:t>
            </a:r>
            <a:r>
              <a:rPr lang="en" sz="1200">
                <a:solidFill>
                  <a:schemeClr val="dk1"/>
                </a:solidFill>
              </a:rPr>
              <a:t>, we would return the result of passing the result value to another (activation) function, like </a:t>
            </a:r>
            <a:r>
              <a:rPr lang="en" sz="1200">
                <a:solidFill>
                  <a:schemeClr val="dk1"/>
                </a:solidFill>
                <a:highlight>
                  <a:srgbClr val="EFF0F1"/>
                </a:highlight>
              </a:rPr>
              <a:t>return A(result)</a:t>
            </a:r>
            <a:r>
              <a:rPr lang="en" sz="1200">
                <a:solidFill>
                  <a:schemeClr val="dk1"/>
                </a:solidFill>
              </a:rPr>
              <a:t>, where A() is the activation function. Conceptually, you can think of this as:</a:t>
            </a:r>
            <a:endParaRPr sz="1200">
              <a:solidFill>
                <a:schemeClr val="dk1"/>
              </a:solidFill>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layer(params):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inside are the nodes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result = some_calculations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return A(result)</a:t>
            </a:r>
            <a:endParaRPr b="1" sz="1200">
              <a:highlight>
                <a:srgbClr val="FFFFFF"/>
              </a:highlight>
            </a:endParaRPr>
          </a:p>
          <a:p>
            <a:pPr indent="0" lvl="0" marL="1828800" rtl="0" algn="l">
              <a:lnSpc>
                <a:spcPct val="115000"/>
              </a:lnSpc>
              <a:spcBef>
                <a:spcPts val="0"/>
              </a:spcBef>
              <a:spcAft>
                <a:spcPts val="0"/>
              </a:spcAft>
              <a:buNone/>
            </a:pPr>
            <a:r>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A(result):</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modifies the result """</a:t>
            </a:r>
            <a:endParaRPr b="1" sz="1200">
              <a:highlight>
                <a:srgbClr val="FFFFFF"/>
              </a:highlight>
            </a:endParaRPr>
          </a:p>
          <a:p>
            <a:pPr indent="0" lvl="0" marL="2095500" marR="266700" rtl="0" algn="l">
              <a:lnSpc>
                <a:spcPct val="115000"/>
              </a:lnSpc>
              <a:spcBef>
                <a:spcPts val="1100"/>
              </a:spcBef>
              <a:spcAft>
                <a:spcPts val="0"/>
              </a:spcAft>
              <a:buNone/>
            </a:pPr>
            <a:r>
              <a:rPr b="1" lang="en" sz="1200">
                <a:highlight>
                  <a:srgbClr val="FFFFFF"/>
                </a:highlight>
              </a:rPr>
              <a:t>    return some_modified_value_of_result</a:t>
            </a:r>
            <a:endParaRPr b="1" sz="1200">
              <a:highlight>
                <a:srgbClr val="FFFFFF"/>
              </a:highlight>
            </a:endParaRPr>
          </a:p>
          <a:p>
            <a:pPr indent="0" lvl="0" marL="0" rtl="0" algn="ctr">
              <a:lnSpc>
                <a:spcPct val="115000"/>
              </a:lnSpc>
              <a:spcBef>
                <a:spcPts val="1100"/>
              </a:spcBef>
              <a:spcAft>
                <a:spcPts val="0"/>
              </a:spcAft>
              <a:buNone/>
            </a:pPr>
            <a:r>
              <a:rPr b="1" lang="en" sz="1200">
                <a:solidFill>
                  <a:srgbClr val="0000FF"/>
                </a:solidFill>
              </a:rPr>
              <a:t>Activation functions assist neural networks in learning faster and better.</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24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Augmentation</a:t>
            </a:r>
            <a:r>
              <a:rPr lang="en">
                <a:solidFill>
                  <a:srgbClr val="38761D"/>
                </a:solidFill>
              </a:rPr>
              <a:t> - Code Lab #2</a:t>
            </a:r>
            <a:endParaRPr>
              <a:solidFill>
                <a:srgbClr val="38761D"/>
              </a:solidFill>
            </a:endParaRPr>
          </a:p>
        </p:txBody>
      </p:sp>
      <p:pic>
        <p:nvPicPr>
          <p:cNvPr id="1873" name="Google Shape;1873;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4" name="Google Shape;1874;p24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Image Augmentation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Google Shape;1879;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80" name="Google Shape;1880;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1" name="Google Shape;1881;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87" name="Google Shape;1887;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8" name="Google Shape;1888;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94" name="Google Shape;1894;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5" name="Google Shape;1895;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901" name="Google Shape;1901;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2" name="Google Shape;1902;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908" name="Google Shape;1908;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9" name="Google Shape;1909;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10" name="Google Shape;1910;p247"/>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4" name="Shape 1914"/>
        <p:cNvGrpSpPr/>
        <p:nvPr/>
      </p:nvGrpSpPr>
      <p:grpSpPr>
        <a:xfrm>
          <a:off x="0" y="0"/>
          <a:ext cx="0" cy="0"/>
          <a:chOff x="0" y="0"/>
          <a:chExt cx="0" cy="0"/>
        </a:xfrm>
      </p:grpSpPr>
      <p:sp>
        <p:nvSpPr>
          <p:cNvPr id="1915" name="Google Shape;1915;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916" name="Google Shape;1916;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7" name="Google Shape;1917;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18" name="Google Shape;1918;p248"/>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Google Shape;1923;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924" name="Google Shape;1924;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5" name="Google Shape;1925;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26" name="Google Shape;1926;p249"/>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sp>
        <p:nvSpPr>
          <p:cNvPr id="1931" name="Google Shape;1931;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932" name="Google Shape;1932;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3" name="Google Shape;1933;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7" name="Shape 1937"/>
        <p:cNvGrpSpPr/>
        <p:nvPr/>
      </p:nvGrpSpPr>
      <p:grpSpPr>
        <a:xfrm>
          <a:off x="0" y="0"/>
          <a:ext cx="0" cy="0"/>
          <a:chOff x="0" y="0"/>
          <a:chExt cx="0" cy="0"/>
        </a:xfrm>
      </p:grpSpPr>
      <p:sp>
        <p:nvSpPr>
          <p:cNvPr id="1938" name="Google Shape;1938;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939" name="Google Shape;1939;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0" name="Google Shape;1940;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1" name="Google Shape;1941;p251"/>
          <p:cNvGraphicFramePr/>
          <p:nvPr/>
        </p:nvGraphicFramePr>
        <p:xfrm>
          <a:off x="505550" y="196231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29" name="Google Shape;229;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 name="Google Shape;230;p36"/>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Rectified Linear Unit (ReLU)</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By default, when no activation function is specified, the values from one layer are passed as-is (unchanged) to the next layer. There are three activation functions you will use most of the time; they are the </a:t>
            </a:r>
            <a:r>
              <a:rPr b="1" lang="en" sz="1200">
                <a:solidFill>
                  <a:srgbClr val="0000FF"/>
                </a:solidFill>
              </a:rPr>
              <a:t>rectified linear unit (ReLU)</a:t>
            </a:r>
            <a:r>
              <a:rPr lang="en" sz="1200">
                <a:solidFill>
                  <a:schemeClr val="dk1"/>
                </a:solidFill>
              </a:rPr>
              <a:t>, </a:t>
            </a:r>
            <a:r>
              <a:rPr b="1" lang="en" sz="1200">
                <a:solidFill>
                  <a:srgbClr val="0000FF"/>
                </a:solidFill>
              </a:rPr>
              <a:t>sigmoid</a:t>
            </a:r>
            <a:r>
              <a:rPr lang="en" sz="1200">
                <a:solidFill>
                  <a:schemeClr val="dk1"/>
                </a:solidFill>
              </a:rPr>
              <a:t> and </a:t>
            </a:r>
            <a:r>
              <a:rPr b="1" lang="en" sz="1200">
                <a:solidFill>
                  <a:srgbClr val="0000FF"/>
                </a:solidFill>
              </a:rPr>
              <a:t>softmax</a:t>
            </a:r>
            <a:r>
              <a:rPr lang="en" sz="1200">
                <a:solidFill>
                  <a:schemeClr val="dk1"/>
                </a:solidFill>
              </a:rPr>
              <a:t>. The rectified linear unit passes values greater than zero as-is (unchanged); otherwise zero (no signal).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31" name="Google Shape;231;p36"/>
          <p:cNvPicPr preferRelativeResize="0"/>
          <p:nvPr/>
        </p:nvPicPr>
        <p:blipFill>
          <a:blip r:embed="rId4">
            <a:alphaModFix/>
          </a:blip>
          <a:stretch>
            <a:fillRect/>
          </a:stretch>
        </p:blipFill>
        <p:spPr>
          <a:xfrm>
            <a:off x="3019650" y="2308300"/>
            <a:ext cx="2524125" cy="21907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947" name="Google Shape;1947;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8" name="Google Shape;1948;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sp>
        <p:nvSpPr>
          <p:cNvPr id="1953" name="Google Shape;1953;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954" name="Google Shape;1954;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5" name="Google Shape;1955;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6" name="Google Shape;1956;p253"/>
          <p:cNvGraphicFramePr/>
          <p:nvPr/>
        </p:nvGraphicFramePr>
        <p:xfrm>
          <a:off x="670250" y="122066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0" name="Shape 1960"/>
        <p:cNvGrpSpPr/>
        <p:nvPr/>
      </p:nvGrpSpPr>
      <p:grpSpPr>
        <a:xfrm>
          <a:off x="0" y="0"/>
          <a:ext cx="0" cy="0"/>
          <a:chOff x="0" y="0"/>
          <a:chExt cx="0" cy="0"/>
        </a:xfrm>
      </p:grpSpPr>
      <p:sp>
        <p:nvSpPr>
          <p:cNvPr id="1961" name="Google Shape;1961;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62" name="Google Shape;1962;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3" name="Google Shape;1963;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2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69" name="Google Shape;1969;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0" name="Google Shape;1970;p2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71" name="Google Shape;1971;p255"/>
          <p:cNvGraphicFramePr/>
          <p:nvPr/>
        </p:nvGraphicFramePr>
        <p:xfrm>
          <a:off x="573950" y="1565263"/>
          <a:ext cx="3000000" cy="3000000"/>
        </p:xfrm>
        <a:graphic>
          <a:graphicData uri="http://schemas.openxmlformats.org/drawingml/2006/table">
            <a:tbl>
              <a:tblPr>
                <a:noFill/>
                <a:tableStyleId>{73256007-2207-4D0C-948B-428BE2FDEF96}</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972" name="Google Shape;1972;p255"/>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973" name="Google Shape;1973;p255"/>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974" name="Google Shape;1974;p255"/>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80" name="Google Shape;1980;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1" name="Google Shape;1981;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82" name="Google Shape;1982;p256"/>
          <p:cNvGraphicFramePr/>
          <p:nvPr/>
        </p:nvGraphicFramePr>
        <p:xfrm>
          <a:off x="564300" y="2769238"/>
          <a:ext cx="3000000" cy="3000000"/>
        </p:xfrm>
        <a:graphic>
          <a:graphicData uri="http://schemas.openxmlformats.org/drawingml/2006/table">
            <a:tbl>
              <a:tblPr>
                <a:noFill/>
                <a:tableStyleId>{73256007-2207-4D0C-948B-428BE2FDEF96}</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2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88" name="Google Shape;1988;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9" name="Google Shape;1989;p2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90" name="Google Shape;1990;p257"/>
          <p:cNvGraphicFramePr/>
          <p:nvPr/>
        </p:nvGraphicFramePr>
        <p:xfrm>
          <a:off x="564300" y="1507438"/>
          <a:ext cx="3000000" cy="3000000"/>
        </p:xfrm>
        <a:graphic>
          <a:graphicData uri="http://schemas.openxmlformats.org/drawingml/2006/table">
            <a:tbl>
              <a:tblPr>
                <a:noFill/>
                <a:tableStyleId>{73256007-2207-4D0C-948B-428BE2FDEF96}</a:tableStyleId>
              </a:tblPr>
              <a:tblGrid>
                <a:gridCol w="7862400"/>
              </a:tblGrid>
              <a:tr h="140755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96" name="Google Shape;1996;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7" name="Google Shape;1997;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98" name="Google Shape;1998;p258"/>
          <p:cNvGraphicFramePr/>
          <p:nvPr/>
        </p:nvGraphicFramePr>
        <p:xfrm>
          <a:off x="564300" y="1594113"/>
          <a:ext cx="3000000" cy="3000000"/>
        </p:xfrm>
        <a:graphic>
          <a:graphicData uri="http://schemas.openxmlformats.org/drawingml/2006/table">
            <a:tbl>
              <a:tblPr>
                <a:noFill/>
                <a:tableStyleId>{73256007-2207-4D0C-948B-428BE2FDEF96}</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Google Shape;2003;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04" name="Google Shape;2004;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5" name="Google Shape;2005;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06" name="Google Shape;2006;p259"/>
          <p:cNvGraphicFramePr/>
          <p:nvPr/>
        </p:nvGraphicFramePr>
        <p:xfrm>
          <a:off x="564300" y="1594113"/>
          <a:ext cx="3000000" cy="3000000"/>
        </p:xfrm>
        <a:graphic>
          <a:graphicData uri="http://schemas.openxmlformats.org/drawingml/2006/table">
            <a:tbl>
              <a:tblPr>
                <a:noFill/>
                <a:tableStyleId>{73256007-2207-4D0C-948B-428BE2FDEF96}</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0" name="Shape 2010"/>
        <p:cNvGrpSpPr/>
        <p:nvPr/>
      </p:nvGrpSpPr>
      <p:grpSpPr>
        <a:xfrm>
          <a:off x="0" y="0"/>
          <a:ext cx="0" cy="0"/>
          <a:chOff x="0" y="0"/>
          <a:chExt cx="0" cy="0"/>
        </a:xfrm>
      </p:grpSpPr>
      <p:sp>
        <p:nvSpPr>
          <p:cNvPr id="2011" name="Google Shape;2011;p2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12" name="Google Shape;2012;p26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3" name="Google Shape;2013;p2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14" name="Google Shape;2014;p260"/>
          <p:cNvGraphicFramePr/>
          <p:nvPr/>
        </p:nvGraphicFramePr>
        <p:xfrm>
          <a:off x="564300" y="1594113"/>
          <a:ext cx="3000000" cy="3000000"/>
        </p:xfrm>
        <a:graphic>
          <a:graphicData uri="http://schemas.openxmlformats.org/drawingml/2006/table">
            <a:tbl>
              <a:tblPr>
                <a:noFill/>
                <a:tableStyleId>{73256007-2207-4D0C-948B-428BE2FDEF96}</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sp>
        <p:nvSpPr>
          <p:cNvPr id="2019" name="Google Shape;2019;p2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20" name="Google Shape;2020;p26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1" name="Google Shape;2021;p2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22" name="Google Shape;2022;p261"/>
          <p:cNvGraphicFramePr/>
          <p:nvPr/>
        </p:nvGraphicFramePr>
        <p:xfrm>
          <a:off x="459650" y="2104588"/>
          <a:ext cx="3000000" cy="3000000"/>
        </p:xfrm>
        <a:graphic>
          <a:graphicData uri="http://schemas.openxmlformats.org/drawingml/2006/table">
            <a:tbl>
              <a:tblPr>
                <a:noFill/>
                <a:tableStyleId>{73256007-2207-4D0C-948B-428BE2FDEF96}</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37" name="Google Shape;237;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 name="Google Shape;238;p37"/>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ReLU Activation between Layers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The rectified linear unit is generally used between layers. In our example, we will add a rectified linear unit between each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39" name="Google Shape;239;p37"/>
          <p:cNvGraphicFramePr/>
          <p:nvPr/>
        </p:nvGraphicFramePr>
        <p:xfrm>
          <a:off x="824850" y="1951900"/>
          <a:ext cx="3000000" cy="3000000"/>
        </p:xfrm>
        <a:graphic>
          <a:graphicData uri="http://schemas.openxmlformats.org/drawingml/2006/table">
            <a:tbl>
              <a:tblPr>
                <a:noFill/>
                <a:tableStyleId>{73256007-2207-4D0C-948B-428BE2FDEF96}</a:tableStyleId>
              </a:tblPr>
              <a:tblGrid>
                <a:gridCol w="7388325"/>
              </a:tblGrid>
              <a:tr h="3081575">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ReLU</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2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28" name="Google Shape;2028;p26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9" name="Google Shape;2029;p2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30" name="Google Shape;2030;p262"/>
          <p:cNvGraphicFramePr/>
          <p:nvPr/>
        </p:nvGraphicFramePr>
        <p:xfrm>
          <a:off x="573925" y="2634388"/>
          <a:ext cx="3000000" cy="3000000"/>
        </p:xfrm>
        <a:graphic>
          <a:graphicData uri="http://schemas.openxmlformats.org/drawingml/2006/table">
            <a:tbl>
              <a:tblPr>
                <a:noFill/>
                <a:tableStyleId>{73256007-2207-4D0C-948B-428BE2FDEF96}</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2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36" name="Google Shape;2036;p26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7" name="Google Shape;2037;p2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38" name="Google Shape;2038;p263"/>
          <p:cNvGraphicFramePr/>
          <p:nvPr/>
        </p:nvGraphicFramePr>
        <p:xfrm>
          <a:off x="554650" y="1603763"/>
          <a:ext cx="3000000" cy="3000000"/>
        </p:xfrm>
        <a:graphic>
          <a:graphicData uri="http://schemas.openxmlformats.org/drawingml/2006/table">
            <a:tbl>
              <a:tblPr>
                <a:noFill/>
                <a:tableStyleId>{73256007-2207-4D0C-948B-428BE2FDEF96}</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2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44" name="Google Shape;2044;p26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5" name="Google Shape;2045;p2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46" name="Google Shape;2046;p264"/>
          <p:cNvGraphicFramePr/>
          <p:nvPr/>
        </p:nvGraphicFramePr>
        <p:xfrm>
          <a:off x="583525" y="1892738"/>
          <a:ext cx="3000000" cy="3000000"/>
        </p:xfrm>
        <a:graphic>
          <a:graphicData uri="http://schemas.openxmlformats.org/drawingml/2006/table">
            <a:tbl>
              <a:tblPr>
                <a:noFill/>
                <a:tableStyleId>{73256007-2207-4D0C-948B-428BE2FDEF96}</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2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52" name="Google Shape;2052;p26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3" name="Google Shape;2053;p2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2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59" name="Google Shape;2059;p26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0" name="Google Shape;2060;p2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61" name="Google Shape;2061;p266"/>
          <p:cNvGraphicFramePr/>
          <p:nvPr/>
        </p:nvGraphicFramePr>
        <p:xfrm>
          <a:off x="583000" y="3587963"/>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2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67" name="Google Shape;2067;p267"/>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8" name="Google Shape;2068;p2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69" name="Google Shape;2069;p267"/>
          <p:cNvGraphicFramePr/>
          <p:nvPr/>
        </p:nvGraphicFramePr>
        <p:xfrm>
          <a:off x="505550" y="1671188"/>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2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75" name="Google Shape;2075;p26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6" name="Google Shape;2076;p2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77" name="Google Shape;2077;p268"/>
          <p:cNvGraphicFramePr/>
          <p:nvPr/>
        </p:nvGraphicFramePr>
        <p:xfrm>
          <a:off x="459650" y="2701813"/>
          <a:ext cx="3000000" cy="3000000"/>
        </p:xfrm>
        <a:graphic>
          <a:graphicData uri="http://schemas.openxmlformats.org/drawingml/2006/table">
            <a:tbl>
              <a:tblPr>
                <a:noFill/>
                <a:tableStyleId>{73256007-2207-4D0C-948B-428BE2FDEF96}</a:tableStyleId>
              </a:tblPr>
              <a:tblGrid>
                <a:gridCol w="7862400"/>
              </a:tblGrid>
              <a:tr h="79260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1" name="Shape 2081"/>
        <p:cNvGrpSpPr/>
        <p:nvPr/>
      </p:nvGrpSpPr>
      <p:grpSpPr>
        <a:xfrm>
          <a:off x="0" y="0"/>
          <a:ext cx="0" cy="0"/>
          <a:chOff x="0" y="0"/>
          <a:chExt cx="0" cy="0"/>
        </a:xfrm>
      </p:grpSpPr>
      <p:sp>
        <p:nvSpPr>
          <p:cNvPr id="2082" name="Google Shape;2082;p2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83" name="Google Shape;2083;p26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4" name="Google Shape;2084;p2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85" name="Google Shape;2085;p269"/>
          <p:cNvGraphicFramePr/>
          <p:nvPr/>
        </p:nvGraphicFramePr>
        <p:xfrm>
          <a:off x="505550" y="1784713"/>
          <a:ext cx="3000000" cy="3000000"/>
        </p:xfrm>
        <a:graphic>
          <a:graphicData uri="http://schemas.openxmlformats.org/drawingml/2006/table">
            <a:tbl>
              <a:tblPr>
                <a:noFill/>
                <a:tableStyleId>{73256007-2207-4D0C-948B-428BE2FDEF96}</a:tableStyleId>
              </a:tblPr>
              <a:tblGrid>
                <a:gridCol w="8088775"/>
              </a:tblGrid>
              <a:tr h="7926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sp>
        <p:nvSpPr>
          <p:cNvPr id="2090" name="Google Shape;2090;p270"/>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2091" name="Google Shape;2091;p27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2" name="Google Shape;2092;p270"/>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10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12 : Pre-Built Models &amp; Transfer Learning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13: Production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6" name="Shape 2096"/>
        <p:cNvGrpSpPr/>
        <p:nvPr/>
      </p:nvGrpSpPr>
      <p:grpSpPr>
        <a:xfrm>
          <a:off x="0" y="0"/>
          <a:ext cx="0" cy="0"/>
          <a:chOff x="0" y="0"/>
          <a:chExt cx="0" cy="0"/>
        </a:xfrm>
      </p:grpSpPr>
      <p:sp>
        <p:nvSpPr>
          <p:cNvPr id="2097" name="Google Shape;2097;p2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98" name="Google Shape;2098;p27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9" name="Google Shape;2099;p2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45" name="Google Shape;24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 name="Google Shape;246;p38"/>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Getting a Summary of the Model Architecture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Let's take a look inside our model object and see if we constructed what we think we did. You can do this using the </a:t>
            </a:r>
            <a:r>
              <a:rPr b="1" lang="en" sz="1200">
                <a:solidFill>
                  <a:schemeClr val="dk1"/>
                </a:solidFill>
                <a:highlight>
                  <a:srgbClr val="EFF0F1"/>
                </a:highlight>
              </a:rPr>
              <a:t>summary()</a:t>
            </a:r>
            <a:r>
              <a:rPr lang="en" sz="1200">
                <a:solidFill>
                  <a:schemeClr val="dk1"/>
                </a:solidFill>
                <a:highlight>
                  <a:srgbClr val="FFFFFF"/>
                </a:highlight>
              </a:rPr>
              <a:t> method. It will show in sequential order a summary of each layer.</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47" name="Google Shape;247;p38"/>
          <p:cNvGraphicFramePr/>
          <p:nvPr/>
        </p:nvGraphicFramePr>
        <p:xfrm>
          <a:off x="907525" y="1892425"/>
          <a:ext cx="3000000" cy="3000000"/>
        </p:xfrm>
        <a:graphic>
          <a:graphicData uri="http://schemas.openxmlformats.org/drawingml/2006/table">
            <a:tbl>
              <a:tblPr>
                <a:noFill/>
                <a:tableStyleId>{73256007-2207-4D0C-948B-428BE2FDEF96}</a:tableStyleId>
              </a:tblPr>
              <a:tblGrid>
                <a:gridCol w="1905000"/>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summary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248" name="Google Shape;248;p38"/>
          <p:cNvGraphicFramePr/>
          <p:nvPr/>
        </p:nvGraphicFramePr>
        <p:xfrm>
          <a:off x="907525" y="2273300"/>
          <a:ext cx="3000000" cy="3000000"/>
        </p:xfrm>
        <a:graphic>
          <a:graphicData uri="http://schemas.openxmlformats.org/drawingml/2006/table">
            <a:tbl>
              <a:tblPr>
                <a:noFill/>
                <a:tableStyleId>{73256007-2207-4D0C-948B-428BE2FDEF96}</a:tableStyleId>
              </a:tblPr>
              <a:tblGrid>
                <a:gridCol w="7676925"/>
              </a:tblGrid>
              <a:tr h="12700">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Layer</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type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Output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Shape</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Param</a:t>
                      </a:r>
                      <a:r>
                        <a:rPr lang="en" sz="1000">
                          <a:highlight>
                            <a:srgbClr val="FFFFFF"/>
                          </a:highlight>
                          <a:latin typeface="Consolas"/>
                          <a:ea typeface="Consolas"/>
                          <a:cs typeface="Consolas"/>
                          <a:sym typeface="Consolas"/>
                        </a:rPr>
                        <a:t> </a:t>
                      </a:r>
                      <a:r>
                        <a:rPr lang="en" sz="1000">
                          <a:solidFill>
                            <a:srgbClr val="455A64"/>
                          </a:solidFill>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dense_56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140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dense_57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re_lu_19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Total</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Trainable</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Non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trainable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2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105" name="Google Shape;2105;p27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6" name="Google Shape;2106;p2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107" name="Google Shape;2107;p272"/>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2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2113" name="Google Shape;2113;p27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4" name="Google Shape;2114;p2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2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120" name="Google Shape;2120;p27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1" name="Google Shape;2121;p2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2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127" name="Google Shape;2127;p275"/>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8" name="Google Shape;2128;p2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Google Shape;2133;p2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134" name="Google Shape;2134;p276"/>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5" name="Google Shape;2135;p2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9" name="Shape 2139"/>
        <p:cNvGrpSpPr/>
        <p:nvPr/>
      </p:nvGrpSpPr>
      <p:grpSpPr>
        <a:xfrm>
          <a:off x="0" y="0"/>
          <a:ext cx="0" cy="0"/>
          <a:chOff x="0" y="0"/>
          <a:chExt cx="0" cy="0"/>
        </a:xfrm>
      </p:grpSpPr>
      <p:sp>
        <p:nvSpPr>
          <p:cNvPr id="2140" name="Google Shape;2140;p2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2141" name="Google Shape;2141;p277"/>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2" name="Google Shape;2142;p2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2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2148" name="Google Shape;2148;p278"/>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9" name="Google Shape;2149;p2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2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2155" name="Google Shape;2155;p279"/>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6" name="Google Shape;2156;p2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157" name="Google Shape;2157;p279"/>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1" name="Shape 2161"/>
        <p:cNvGrpSpPr/>
        <p:nvPr/>
      </p:nvGrpSpPr>
      <p:grpSpPr>
        <a:xfrm>
          <a:off x="0" y="0"/>
          <a:ext cx="0" cy="0"/>
          <a:chOff x="0" y="0"/>
          <a:chExt cx="0" cy="0"/>
        </a:xfrm>
      </p:grpSpPr>
      <p:sp>
        <p:nvSpPr>
          <p:cNvPr id="2162" name="Google Shape;2162;p2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2163" name="Google Shape;2163;p280"/>
          <p:cNvPicPr preferRelativeResize="0"/>
          <p:nvPr/>
        </p:nvPicPr>
        <p:blipFill>
          <a:blip r:embed="rId3">
            <a:alphaModFix/>
          </a:blip>
          <a:stretch>
            <a:fillRect/>
          </a:stretch>
        </p:blipFill>
        <p:spPr>
          <a:xfrm>
            <a:off x="0" y="0"/>
            <a:ext cx="1466275" cy="730575"/>
          </a:xfrm>
          <a:prstGeom prst="rect">
            <a:avLst/>
          </a:prstGeom>
          <a:noFill/>
          <a:ln>
            <a:noFill/>
          </a:ln>
        </p:spPr>
      </p:pic>
      <p:sp>
        <p:nvSpPr>
          <p:cNvPr id="2164" name="Google Shape;2164;p2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8" name="Shape 2168"/>
        <p:cNvGrpSpPr/>
        <p:nvPr/>
      </p:nvGrpSpPr>
      <p:grpSpPr>
        <a:xfrm>
          <a:off x="0" y="0"/>
          <a:ext cx="0" cy="0"/>
          <a:chOff x="0" y="0"/>
          <a:chExt cx="0" cy="0"/>
        </a:xfrm>
      </p:grpSpPr>
      <p:sp>
        <p:nvSpPr>
          <p:cNvPr id="2169" name="Google Shape;2169;p2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2170" name="Google Shape;2170;p28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71" name="Google Shape;2171;p2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72" name="Google Shape;2172;p281"/>
          <p:cNvGraphicFramePr/>
          <p:nvPr/>
        </p:nvGraphicFramePr>
        <p:xfrm>
          <a:off x="505550" y="2008313"/>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54" name="Google Shape;254;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 name="Google Shape;255;p39"/>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Number of Parameters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highlight>
                  <a:srgbClr val="FFFFFF"/>
                </a:highlight>
              </a:rPr>
              <a:t>Next, let's look at the parameter field in the summary. See how for the input layer it shows 140 parameters. You wonder how's that calculated. We have 13 inputs and 10 nodes, so </a:t>
            </a:r>
            <a:r>
              <a:rPr b="1" lang="en" sz="1200">
                <a:solidFill>
                  <a:schemeClr val="dk1"/>
                </a:solidFill>
                <a:highlight>
                  <a:srgbClr val="FFFFFF"/>
                </a:highlight>
              </a:rPr>
              <a:t>13 x 10 is 130</a:t>
            </a:r>
            <a:r>
              <a:rPr lang="en" sz="1200">
                <a:solidFill>
                  <a:schemeClr val="dk1"/>
                </a:solidFill>
                <a:highlight>
                  <a:srgbClr val="FFFFFF"/>
                </a:highlight>
              </a:rPr>
              <a:t>. Where does 140 come from? Your close, each connection between the inputs and each node has a weight, which adds up to 130. But each </a:t>
            </a:r>
            <a:r>
              <a:rPr b="1" lang="en" sz="1200">
                <a:solidFill>
                  <a:srgbClr val="0000FF"/>
                </a:solidFill>
                <a:highlight>
                  <a:srgbClr val="FFFFFF"/>
                </a:highlight>
              </a:rPr>
              <a:t>node has an additional bias</a:t>
            </a:r>
            <a:r>
              <a:rPr lang="en" sz="1200">
                <a:solidFill>
                  <a:schemeClr val="dk1"/>
                </a:solidFill>
                <a:highlight>
                  <a:srgbClr val="FFFFFF"/>
                </a:highlight>
              </a:rPr>
              <a:t>. That's ten nodes, so </a:t>
            </a:r>
            <a:r>
              <a:rPr b="1" lang="en" sz="1200">
                <a:solidFill>
                  <a:srgbClr val="0000FF"/>
                </a:solidFill>
                <a:highlight>
                  <a:srgbClr val="FFFFFF"/>
                </a:highlight>
              </a:rPr>
              <a:t>130 + 10 = 140</a:t>
            </a:r>
            <a:r>
              <a:rPr lang="en" sz="1200">
                <a:solidFill>
                  <a:schemeClr val="dk1"/>
                </a:solidFill>
                <a:highlight>
                  <a:srgbClr val="FFFFFF"/>
                </a:highlight>
              </a:rPr>
              <a:t>. It's the weights and biases the neural network will </a:t>
            </a:r>
            <a:r>
              <a:rPr i="1" lang="en" sz="1200">
                <a:solidFill>
                  <a:schemeClr val="dk1"/>
                </a:solidFill>
                <a:highlight>
                  <a:srgbClr val="FFFFFF"/>
                </a:highlight>
              </a:rPr>
              <a:t>"learn" </a:t>
            </a:r>
            <a:r>
              <a:rPr lang="en" sz="1200">
                <a:solidFill>
                  <a:schemeClr val="dk1"/>
                </a:solidFill>
                <a:highlight>
                  <a:srgbClr val="FFFFFF"/>
                </a:highlight>
              </a:rPr>
              <a:t>during training.</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At the next (hidden) layer you see 110 params. That's 10 outputs from the input layer connected to each of the ten nodes from the hidden layer (10x10) plus the ten biases for the nodes in the hidden layers, for a total of 110 parameters to </a:t>
            </a:r>
            <a:r>
              <a:rPr i="1" lang="en" sz="1200">
                <a:solidFill>
                  <a:schemeClr val="dk1"/>
                </a:solidFill>
                <a:highlight>
                  <a:srgbClr val="FFFFFF"/>
                </a:highlight>
              </a:rPr>
              <a:t>"learn"</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2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2178" name="Google Shape;2178;p28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79" name="Google Shape;2179;p2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80" name="Google Shape;2180;p282"/>
          <p:cNvGraphicFramePr/>
          <p:nvPr/>
        </p:nvGraphicFramePr>
        <p:xfrm>
          <a:off x="505550" y="2008313"/>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2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86" name="Google Shape;2186;p28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7" name="Google Shape;2187;p2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1" name="Shape 2191"/>
        <p:cNvGrpSpPr/>
        <p:nvPr/>
      </p:nvGrpSpPr>
      <p:grpSpPr>
        <a:xfrm>
          <a:off x="0" y="0"/>
          <a:ext cx="0" cy="0"/>
          <a:chOff x="0" y="0"/>
          <a:chExt cx="0" cy="0"/>
        </a:xfrm>
      </p:grpSpPr>
      <p:sp>
        <p:nvSpPr>
          <p:cNvPr id="2192" name="Google Shape;2192;p2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93" name="Google Shape;2193;p28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94" name="Google Shape;2194;p2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95" name="Google Shape;2195;p284"/>
          <p:cNvGraphicFramePr/>
          <p:nvPr/>
        </p:nvGraphicFramePr>
        <p:xfrm>
          <a:off x="555975" y="1151063"/>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2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201" name="Google Shape;2201;p28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2" name="Google Shape;2202;p2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03" name="Google Shape;2203;p285"/>
          <p:cNvGraphicFramePr/>
          <p:nvPr/>
        </p:nvGraphicFramePr>
        <p:xfrm>
          <a:off x="505550" y="2091500"/>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7" name="Shape 2207"/>
        <p:cNvGrpSpPr/>
        <p:nvPr/>
      </p:nvGrpSpPr>
      <p:grpSpPr>
        <a:xfrm>
          <a:off x="0" y="0"/>
          <a:ext cx="0" cy="0"/>
          <a:chOff x="0" y="0"/>
          <a:chExt cx="0" cy="0"/>
        </a:xfrm>
      </p:grpSpPr>
      <p:sp>
        <p:nvSpPr>
          <p:cNvPr id="2208" name="Google Shape;2208;p2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209" name="Google Shape;2209;p28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0" name="Google Shape;2210;p2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11" name="Google Shape;2211;p286"/>
          <p:cNvGraphicFramePr/>
          <p:nvPr/>
        </p:nvGraphicFramePr>
        <p:xfrm>
          <a:off x="505550" y="2091500"/>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5" name="Shape 2215"/>
        <p:cNvGrpSpPr/>
        <p:nvPr/>
      </p:nvGrpSpPr>
      <p:grpSpPr>
        <a:xfrm>
          <a:off x="0" y="0"/>
          <a:ext cx="0" cy="0"/>
          <a:chOff x="0" y="0"/>
          <a:chExt cx="0" cy="0"/>
        </a:xfrm>
      </p:grpSpPr>
      <p:sp>
        <p:nvSpPr>
          <p:cNvPr id="2216" name="Google Shape;2216;p2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217" name="Google Shape;2217;p28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8" name="Google Shape;2218;p2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19" name="Google Shape;2219;p287"/>
          <p:cNvGraphicFramePr/>
          <p:nvPr/>
        </p:nvGraphicFramePr>
        <p:xfrm>
          <a:off x="505550" y="2091500"/>
          <a:ext cx="3000000" cy="3000000"/>
        </p:xfrm>
        <a:graphic>
          <a:graphicData uri="http://schemas.openxmlformats.org/drawingml/2006/table">
            <a:tbl>
              <a:tblPr>
                <a:noFill/>
                <a:tableStyleId>{73256007-2207-4D0C-948B-428BE2FDEF96}</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sp>
        <p:nvSpPr>
          <p:cNvPr id="2224" name="Google Shape;2224;p2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2225" name="Google Shape;2225;p288"/>
          <p:cNvPicPr preferRelativeResize="0"/>
          <p:nvPr/>
        </p:nvPicPr>
        <p:blipFill>
          <a:blip r:embed="rId3">
            <a:alphaModFix/>
          </a:blip>
          <a:stretch>
            <a:fillRect/>
          </a:stretch>
        </p:blipFill>
        <p:spPr>
          <a:xfrm>
            <a:off x="0" y="0"/>
            <a:ext cx="1466275" cy="730575"/>
          </a:xfrm>
          <a:prstGeom prst="rect">
            <a:avLst/>
          </a:prstGeom>
          <a:noFill/>
          <a:ln>
            <a:noFill/>
          </a:ln>
        </p:spPr>
      </p:pic>
      <p:sp>
        <p:nvSpPr>
          <p:cNvPr id="2226" name="Google Shape;2226;p2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2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32" name="Google Shape;2232;p289"/>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3" name="Google Shape;2233;p2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2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39" name="Google Shape;2239;p290"/>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0" name="Google Shape;2240;p2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2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46" name="Google Shape;2246;p291"/>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7" name="Google Shape;2247;p2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48" name="Google Shape;2248;p291"/>
          <p:cNvGraphicFramePr/>
          <p:nvPr/>
        </p:nvGraphicFramePr>
        <p:xfrm>
          <a:off x="505550" y="2008313"/>
          <a:ext cx="3000000" cy="3000000"/>
        </p:xfrm>
        <a:graphic>
          <a:graphicData uri="http://schemas.openxmlformats.org/drawingml/2006/table">
            <a:tbl>
              <a:tblPr>
                <a:noFill/>
                <a:tableStyleId>{73256007-2207-4D0C-948B-428BE2FDEF96}</a:tableStyleId>
              </a:tblPr>
              <a:tblGrid>
                <a:gridCol w="7862400"/>
              </a:tblGrid>
              <a:tr h="26990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Shorthand Syntax</a:t>
            </a:r>
            <a:endParaRPr>
              <a:solidFill>
                <a:srgbClr val="38761D"/>
              </a:solidFill>
            </a:endParaRPr>
          </a:p>
        </p:txBody>
      </p:sp>
      <p:pic>
        <p:nvPicPr>
          <p:cNvPr id="261" name="Google Shape;261;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 name="Google Shape;262;p40"/>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Shorthand Syntax</a:t>
            </a:r>
            <a:endParaRPr b="1"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chemeClr val="dk1"/>
                </a:solidFill>
                <a:highlight>
                  <a:srgbClr val="FFFFFF"/>
                </a:highlight>
              </a:rPr>
              <a:t>Keras</a:t>
            </a:r>
            <a:r>
              <a:rPr lang="en" sz="1200">
                <a:solidFill>
                  <a:schemeClr val="dk1"/>
                </a:solidFill>
                <a:highlight>
                  <a:srgbClr val="FFFFFF"/>
                </a:highlight>
              </a:rPr>
              <a:t> provides a shorthand syntax when specifying layers. You don't actually need to separately specify activation functions between layers, as we did above. Instead, you can specify the </a:t>
            </a:r>
            <a:r>
              <a:rPr b="1" lang="en" sz="1200">
                <a:solidFill>
                  <a:schemeClr val="dk1"/>
                </a:solidFill>
                <a:highlight>
                  <a:srgbClr val="FFFFFF"/>
                </a:highlight>
              </a:rPr>
              <a:t>activation </a:t>
            </a:r>
            <a:r>
              <a:rPr lang="en" sz="1200">
                <a:solidFill>
                  <a:schemeClr val="dk1"/>
                </a:solidFill>
                <a:highlight>
                  <a:srgbClr val="FFFFFF"/>
                </a:highlight>
              </a:rPr>
              <a:t>function as </a:t>
            </a:r>
            <a:r>
              <a:rPr b="1" lang="en" sz="1200">
                <a:solidFill>
                  <a:schemeClr val="dk1"/>
                </a:solidFill>
                <a:highlight>
                  <a:srgbClr val="FFFFFF"/>
                </a:highlight>
              </a:rPr>
              <a:t>a (keyword) parameter</a:t>
            </a:r>
            <a:r>
              <a:rPr lang="en" sz="1200">
                <a:solidFill>
                  <a:schemeClr val="dk1"/>
                </a:solidFill>
                <a:highlight>
                  <a:srgbClr val="FFFFFF"/>
                </a:highlight>
              </a:rPr>
              <a:t> when instantiating a </a:t>
            </a:r>
            <a:r>
              <a:rPr lang="en" sz="1200">
                <a:solidFill>
                  <a:schemeClr val="dk1"/>
                </a:solidFill>
                <a:highlight>
                  <a:srgbClr val="EFF0F1"/>
                </a:highlight>
              </a:rPr>
              <a:t>Dense()</a:t>
            </a:r>
            <a:r>
              <a:rPr lang="en" sz="1200">
                <a:solidFill>
                  <a:schemeClr val="dk1"/>
                </a:solidFill>
                <a:highlight>
                  <a:srgbClr val="FFFFFF"/>
                </a:highlight>
              </a:rPr>
              <a:t>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code below does </a:t>
            </a:r>
            <a:r>
              <a:rPr b="1" lang="en" sz="1200">
                <a:solidFill>
                  <a:srgbClr val="0000FF"/>
                </a:solidFill>
                <a:highlight>
                  <a:srgbClr val="FFFFFF"/>
                </a:highlight>
              </a:rPr>
              <a:t>exactly the same</a:t>
            </a:r>
            <a:r>
              <a:rPr lang="en" sz="1200">
                <a:solidFill>
                  <a:schemeClr val="dk1"/>
                </a:solidFill>
                <a:highlight>
                  <a:srgbClr val="FFFFFF"/>
                </a:highlight>
              </a:rPr>
              <a:t> as the previous code sample.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63" name="Google Shape;263;p40"/>
          <p:cNvGraphicFramePr/>
          <p:nvPr/>
        </p:nvGraphicFramePr>
        <p:xfrm>
          <a:off x="895838" y="2428675"/>
          <a:ext cx="3000000" cy="3000000"/>
        </p:xfrm>
        <a:graphic>
          <a:graphicData uri="http://schemas.openxmlformats.org/drawingml/2006/table">
            <a:tbl>
              <a:tblPr>
                <a:noFill/>
                <a:tableStyleId>{73256007-2207-4D0C-948B-428BE2FDEF96}</a:tableStyleId>
              </a:tblPr>
              <a:tblGrid>
                <a:gridCol w="70701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2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54" name="Google Shape;2254;p292"/>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5" name="Google Shape;2255;p2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56" name="Google Shape;2256;p292"/>
          <p:cNvGraphicFramePr/>
          <p:nvPr/>
        </p:nvGraphicFramePr>
        <p:xfrm>
          <a:off x="553700" y="1834938"/>
          <a:ext cx="3000000" cy="3000000"/>
        </p:xfrm>
        <a:graphic>
          <a:graphicData uri="http://schemas.openxmlformats.org/drawingml/2006/table">
            <a:tbl>
              <a:tblPr>
                <a:noFill/>
                <a:tableStyleId>{73256007-2207-4D0C-948B-428BE2FDEF96}</a:tableStyleId>
              </a:tblPr>
              <a:tblGrid>
                <a:gridCol w="7862400"/>
              </a:tblGrid>
              <a:tr h="2699075">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2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62" name="Google Shape;2262;p29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63" name="Google Shape;2263;p2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64" name="Google Shape;2264;p293"/>
          <p:cNvGraphicFramePr/>
          <p:nvPr/>
        </p:nvGraphicFramePr>
        <p:xfrm>
          <a:off x="563350" y="2037213"/>
          <a:ext cx="3000000" cy="3000000"/>
        </p:xfrm>
        <a:graphic>
          <a:graphicData uri="http://schemas.openxmlformats.org/drawingml/2006/table">
            <a:tbl>
              <a:tblPr>
                <a:noFill/>
                <a:tableStyleId>{73256007-2207-4D0C-948B-428BE2FDEF96}</a:tableStyleId>
              </a:tblPr>
              <a:tblGrid>
                <a:gridCol w="7862400"/>
              </a:tblGrid>
              <a:tr h="2699075">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2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70" name="Google Shape;2270;p29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1" name="Google Shape;2271;p2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2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77" name="Google Shape;2277;p29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8" name="Google Shape;2278;p2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2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84" name="Google Shape;2284;p29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5" name="Google Shape;2285;p2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2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91" name="Google Shape;2291;p29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2" name="Google Shape;2292;p2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93" name="Google Shape;2293;p297"/>
          <p:cNvGraphicFramePr/>
          <p:nvPr/>
        </p:nvGraphicFramePr>
        <p:xfrm>
          <a:off x="546350" y="3395338"/>
          <a:ext cx="3000000" cy="3000000"/>
        </p:xfrm>
        <a:graphic>
          <a:graphicData uri="http://schemas.openxmlformats.org/drawingml/2006/table">
            <a:tbl>
              <a:tblPr>
                <a:noFill/>
                <a:tableStyleId>{73256007-2207-4D0C-948B-428BE2FDEF96}</a:tableStyleId>
              </a:tblPr>
              <a:tblGrid>
                <a:gridCol w="7862400"/>
              </a:tblGrid>
              <a:tr h="93095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7" name="Shape 2297"/>
        <p:cNvGrpSpPr/>
        <p:nvPr/>
      </p:nvGrpSpPr>
      <p:grpSpPr>
        <a:xfrm>
          <a:off x="0" y="0"/>
          <a:ext cx="0" cy="0"/>
          <a:chOff x="0" y="0"/>
          <a:chExt cx="0" cy="0"/>
        </a:xfrm>
      </p:grpSpPr>
      <p:sp>
        <p:nvSpPr>
          <p:cNvPr id="2298" name="Google Shape;2298;p2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99" name="Google Shape;2299;p29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0" name="Google Shape;2300;p2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4" name="Shape 2304"/>
        <p:cNvGrpSpPr/>
        <p:nvPr/>
      </p:nvGrpSpPr>
      <p:grpSpPr>
        <a:xfrm>
          <a:off x="0" y="0"/>
          <a:ext cx="0" cy="0"/>
          <a:chOff x="0" y="0"/>
          <a:chExt cx="0" cy="0"/>
        </a:xfrm>
      </p:grpSpPr>
      <p:sp>
        <p:nvSpPr>
          <p:cNvPr id="2305" name="Google Shape;2305;p2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306" name="Google Shape;2306;p29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7" name="Google Shape;2307;p2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Google Shape;2312;p3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313" name="Google Shape;2313;p30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4" name="Google Shape;2314;p3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sp>
        <p:nvSpPr>
          <p:cNvPr id="2319" name="Google Shape;2319;p3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320" name="Google Shape;2320;p30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1" name="Google Shape;2321;p3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Compile</a:t>
            </a:r>
            <a:endParaRPr>
              <a:solidFill>
                <a:srgbClr val="38761D"/>
              </a:solidFill>
            </a:endParaRPr>
          </a:p>
        </p:txBody>
      </p:sp>
      <p:pic>
        <p:nvPicPr>
          <p:cNvPr id="269" name="Google Shape;269;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 name="Google Shape;270;p41"/>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(Compile)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you've completed building the forward feed portion of your neural network, as we have for our simple example, we now need to add a few things for training the model. This is done with the </a:t>
            </a:r>
            <a:r>
              <a:rPr b="1" lang="en" sz="1200">
                <a:solidFill>
                  <a:schemeClr val="dk1"/>
                </a:solidFill>
                <a:highlight>
                  <a:srgbClr val="EFF0F1"/>
                </a:highlight>
              </a:rPr>
              <a:t>compile()</a:t>
            </a:r>
            <a:r>
              <a:rPr lang="en" sz="1200">
                <a:solidFill>
                  <a:schemeClr val="dk1"/>
                </a:solidFill>
                <a:highlight>
                  <a:srgbClr val="FFFFFF"/>
                </a:highlight>
              </a:rPr>
              <a:t> method. </a:t>
            </a:r>
            <a:r>
              <a:rPr b="1" lang="en" sz="1200">
                <a:solidFill>
                  <a:srgbClr val="0000FF"/>
                </a:solidFill>
                <a:highlight>
                  <a:srgbClr val="FFFFFF"/>
                </a:highlight>
              </a:rPr>
              <a:t>This step adds in the </a:t>
            </a:r>
            <a:r>
              <a:rPr b="1" i="1" lang="en" sz="1200">
                <a:solidFill>
                  <a:srgbClr val="0000FF"/>
                </a:solidFill>
                <a:highlight>
                  <a:srgbClr val="FFFFFF"/>
                </a:highlight>
              </a:rPr>
              <a:t>backward propagation</a:t>
            </a:r>
            <a:r>
              <a:rPr b="1" lang="en" sz="1200">
                <a:solidFill>
                  <a:srgbClr val="0000FF"/>
                </a:solidFill>
                <a:highlight>
                  <a:srgbClr val="FFFFFF"/>
                </a:highlight>
              </a:rPr>
              <a:t> during training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time we send data (or a batch of data) forward through the neural network, the neural network calculates the errors in the </a:t>
            </a:r>
            <a:r>
              <a:rPr b="1" lang="en" sz="1200">
                <a:solidFill>
                  <a:srgbClr val="0000FF"/>
                </a:solidFill>
                <a:highlight>
                  <a:srgbClr val="FFFFFF"/>
                </a:highlight>
              </a:rPr>
              <a:t>predicted results (</a:t>
            </a:r>
            <a:r>
              <a:rPr b="1" i="1" lang="en" sz="1200">
                <a:solidFill>
                  <a:srgbClr val="0000FF"/>
                </a:solidFill>
                <a:highlight>
                  <a:srgbClr val="FFFFFF"/>
                </a:highlight>
              </a:rPr>
              <a:t>loss</a:t>
            </a:r>
            <a:r>
              <a:rPr b="1" lang="en" sz="1200">
                <a:solidFill>
                  <a:srgbClr val="0000FF"/>
                </a:solidFill>
                <a:highlight>
                  <a:srgbClr val="FFFFFF"/>
                </a:highlight>
              </a:rPr>
              <a:t>) from the actual values (</a:t>
            </a:r>
            <a:r>
              <a:rPr b="1" i="1" lang="en" sz="1200">
                <a:solidFill>
                  <a:srgbClr val="0000FF"/>
                </a:solidFill>
                <a:highlight>
                  <a:srgbClr val="FFFFFF"/>
                </a:highlight>
              </a:rPr>
              <a:t>labels</a:t>
            </a:r>
            <a:r>
              <a:rPr b="1" lang="en" sz="1200">
                <a:solidFill>
                  <a:srgbClr val="0000FF"/>
                </a:solidFill>
                <a:highlight>
                  <a:srgbClr val="FFFFFF"/>
                </a:highlight>
              </a:rPr>
              <a:t>)</a:t>
            </a:r>
            <a:r>
              <a:rPr lang="en" sz="1200">
                <a:solidFill>
                  <a:schemeClr val="dk1"/>
                </a:solidFill>
                <a:highlight>
                  <a:srgbClr val="FFFFFF"/>
                </a:highlight>
              </a:rPr>
              <a:t> and uses that information to </a:t>
            </a:r>
            <a:r>
              <a:rPr b="1" lang="en" sz="1200">
                <a:solidFill>
                  <a:srgbClr val="0000FF"/>
                </a:solidFill>
                <a:highlight>
                  <a:srgbClr val="FFFFFF"/>
                </a:highlight>
              </a:rPr>
              <a:t>incrementally adjust the weights and biases</a:t>
            </a:r>
            <a:r>
              <a:rPr lang="en" sz="1200">
                <a:solidFill>
                  <a:schemeClr val="dk1"/>
                </a:solidFill>
                <a:highlight>
                  <a:srgbClr val="FFFFFF"/>
                </a:highlight>
              </a:rPr>
              <a:t> of the nodes - what we are </a:t>
            </a:r>
            <a:r>
              <a:rPr i="1" lang="en" sz="1200">
                <a:solidFill>
                  <a:schemeClr val="dk1"/>
                </a:solidFill>
                <a:highlight>
                  <a:srgbClr val="FFFFFF"/>
                </a:highlight>
              </a:rPr>
              <a:t>"learning"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5" name="Shape 2325"/>
        <p:cNvGrpSpPr/>
        <p:nvPr/>
      </p:nvGrpSpPr>
      <p:grpSpPr>
        <a:xfrm>
          <a:off x="0" y="0"/>
          <a:ext cx="0" cy="0"/>
          <a:chOff x="0" y="0"/>
          <a:chExt cx="0" cy="0"/>
        </a:xfrm>
      </p:grpSpPr>
      <p:sp>
        <p:nvSpPr>
          <p:cNvPr id="2326" name="Google Shape;2326;p3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327" name="Google Shape;2327;p302"/>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8" name="Google Shape;2328;p3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29" name="Google Shape;2329;p302"/>
          <p:cNvGraphicFramePr/>
          <p:nvPr/>
        </p:nvGraphicFramePr>
        <p:xfrm>
          <a:off x="505550" y="1497838"/>
          <a:ext cx="3000000" cy="3000000"/>
        </p:xfrm>
        <a:graphic>
          <a:graphicData uri="http://schemas.openxmlformats.org/drawingml/2006/table">
            <a:tbl>
              <a:tblPr>
                <a:noFill/>
                <a:tableStyleId>{73256007-2207-4D0C-948B-428BE2FDEF96}</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330" name="Google Shape;2330;p302"/>
          <p:cNvGraphicFramePr/>
          <p:nvPr/>
        </p:nvGraphicFramePr>
        <p:xfrm>
          <a:off x="571250" y="2950563"/>
          <a:ext cx="3000000" cy="3000000"/>
        </p:xfrm>
        <a:graphic>
          <a:graphicData uri="http://schemas.openxmlformats.org/drawingml/2006/table">
            <a:tbl>
              <a:tblPr>
                <a:noFill/>
                <a:tableStyleId>{73256007-2207-4D0C-948B-428BE2FDEF96}</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4" name="Shape 2334"/>
        <p:cNvGrpSpPr/>
        <p:nvPr/>
      </p:nvGrpSpPr>
      <p:grpSpPr>
        <a:xfrm>
          <a:off x="0" y="0"/>
          <a:ext cx="0" cy="0"/>
          <a:chOff x="0" y="0"/>
          <a:chExt cx="0" cy="0"/>
        </a:xfrm>
      </p:grpSpPr>
      <p:sp>
        <p:nvSpPr>
          <p:cNvPr id="2335" name="Google Shape;2335;p3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36" name="Google Shape;2336;p303"/>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7" name="Google Shape;2337;p3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3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2343" name="Google Shape;2343;p304"/>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4" name="Google Shape;2344;p3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sp>
        <p:nvSpPr>
          <p:cNvPr id="2349" name="Google Shape;2349;p3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50" name="Google Shape;2350;p30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1" name="Google Shape;2351;p3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5" name="Shape 2355"/>
        <p:cNvGrpSpPr/>
        <p:nvPr/>
      </p:nvGrpSpPr>
      <p:grpSpPr>
        <a:xfrm>
          <a:off x="0" y="0"/>
          <a:ext cx="0" cy="0"/>
          <a:chOff x="0" y="0"/>
          <a:chExt cx="0" cy="0"/>
        </a:xfrm>
      </p:grpSpPr>
      <p:sp>
        <p:nvSpPr>
          <p:cNvPr id="2356" name="Google Shape;2356;p3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57" name="Google Shape;2357;p30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8" name="Google Shape;2358;p3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59" name="Google Shape;2359;p306"/>
          <p:cNvGraphicFramePr/>
          <p:nvPr/>
        </p:nvGraphicFramePr>
        <p:xfrm>
          <a:off x="505550" y="398288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3" name="Shape 2363"/>
        <p:cNvGrpSpPr/>
        <p:nvPr/>
      </p:nvGrpSpPr>
      <p:grpSpPr>
        <a:xfrm>
          <a:off x="0" y="0"/>
          <a:ext cx="0" cy="0"/>
          <a:chOff x="0" y="0"/>
          <a:chExt cx="0" cy="0"/>
        </a:xfrm>
      </p:grpSpPr>
      <p:sp>
        <p:nvSpPr>
          <p:cNvPr id="2364" name="Google Shape;2364;p3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65" name="Google Shape;2365;p30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6" name="Google Shape;2366;p3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67" name="Google Shape;2367;p307"/>
          <p:cNvGraphicFramePr/>
          <p:nvPr/>
        </p:nvGraphicFramePr>
        <p:xfrm>
          <a:off x="505550" y="432963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3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73" name="Google Shape;2373;p30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4" name="Google Shape;2374;p3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75" name="Google Shape;2375;p308"/>
          <p:cNvGraphicFramePr/>
          <p:nvPr/>
        </p:nvGraphicFramePr>
        <p:xfrm>
          <a:off x="505550" y="257173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9" name="Shape 2379"/>
        <p:cNvGrpSpPr/>
        <p:nvPr/>
      </p:nvGrpSpPr>
      <p:grpSpPr>
        <a:xfrm>
          <a:off x="0" y="0"/>
          <a:ext cx="0" cy="0"/>
          <a:chOff x="0" y="0"/>
          <a:chExt cx="0" cy="0"/>
        </a:xfrm>
      </p:grpSpPr>
      <p:sp>
        <p:nvSpPr>
          <p:cNvPr id="2380" name="Google Shape;2380;p3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2381" name="Google Shape;2381;p30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2" name="Google Shape;2382;p3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83" name="Google Shape;2383;p309"/>
          <p:cNvGraphicFramePr/>
          <p:nvPr/>
        </p:nvGraphicFramePr>
        <p:xfrm>
          <a:off x="505550" y="1733763"/>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sp>
        <p:nvSpPr>
          <p:cNvPr id="2388" name="Google Shape;2388;p3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2389" name="Google Shape;2389;p31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0" name="Google Shape;2390;p3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3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96" name="Google Shape;2396;p31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7" name="Google Shape;2397;p3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398" name="Google Shape;2398;p311"/>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2399" name="Google Shape;2399;p311"/>
          <p:cNvGraphicFramePr/>
          <p:nvPr/>
        </p:nvGraphicFramePr>
        <p:xfrm>
          <a:off x="505550" y="356383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Loss Function</a:t>
            </a:r>
            <a:endParaRPr>
              <a:solidFill>
                <a:srgbClr val="38761D"/>
              </a:solidFill>
            </a:endParaRPr>
          </a:p>
        </p:txBody>
      </p:sp>
      <p:pic>
        <p:nvPicPr>
          <p:cNvPr id="276" name="Google Shape;276;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7" name="Google Shape;277;p42"/>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Calculating the Loss</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calculation of the error is called a </a:t>
            </a:r>
            <a:r>
              <a:rPr i="1" lang="en" sz="1200">
                <a:solidFill>
                  <a:schemeClr val="dk1"/>
                </a:solidFill>
                <a:highlight>
                  <a:srgbClr val="FFFFFF"/>
                </a:highlight>
              </a:rPr>
              <a:t>loss</a:t>
            </a:r>
            <a:r>
              <a:rPr lang="en" sz="1200">
                <a:solidFill>
                  <a:schemeClr val="dk1"/>
                </a:solidFill>
                <a:highlight>
                  <a:srgbClr val="FFFFFF"/>
                </a:highlight>
              </a:rPr>
              <a:t>. It can be calculated in many different ways. Since we designed our neural network to be a </a:t>
            </a:r>
            <a:r>
              <a:rPr i="1" lang="en" sz="1200">
                <a:solidFill>
                  <a:schemeClr val="dk1"/>
                </a:solidFill>
                <a:highlight>
                  <a:srgbClr val="FFFFFF"/>
                </a:highlight>
              </a:rPr>
              <a:t>regresser</a:t>
            </a:r>
            <a:r>
              <a:rPr lang="en" sz="1200">
                <a:solidFill>
                  <a:schemeClr val="dk1"/>
                </a:solidFill>
                <a:highlight>
                  <a:srgbClr val="FFFFFF"/>
                </a:highlight>
              </a:rPr>
              <a:t>, we want to use a loss function that is best suited for a </a:t>
            </a:r>
            <a:r>
              <a:rPr i="1" lang="en" sz="1200">
                <a:solidFill>
                  <a:schemeClr val="dk1"/>
                </a:solidFill>
                <a:highlight>
                  <a:srgbClr val="FFFFFF"/>
                </a:highlight>
              </a:rPr>
              <a:t>regresser</a:t>
            </a:r>
            <a:r>
              <a:rPr lang="en" sz="1200">
                <a:solidFill>
                  <a:schemeClr val="dk1"/>
                </a:solidFill>
                <a:highlight>
                  <a:srgbClr val="FFFFFF"/>
                </a:highlight>
              </a:rPr>
              <a:t>. Generally, for this type of neural network, the </a:t>
            </a:r>
            <a:r>
              <a:rPr i="1" lang="en" sz="1200">
                <a:solidFill>
                  <a:schemeClr val="dk1"/>
                </a:solidFill>
                <a:highlight>
                  <a:srgbClr val="FFFFFF"/>
                </a:highlight>
              </a:rPr>
              <a:t>Mean Square Error </a:t>
            </a:r>
            <a:r>
              <a:rPr lang="en" sz="1200">
                <a:solidFill>
                  <a:schemeClr val="dk1"/>
                </a:solidFill>
                <a:highlight>
                  <a:srgbClr val="FFFFFF"/>
                </a:highlight>
              </a:rPr>
              <a:t>method of calculating a loss is used. </a:t>
            </a:r>
            <a:r>
              <a:rPr b="1" lang="en" sz="1200">
                <a:solidFill>
                  <a:schemeClr val="dk1"/>
                </a:solidFill>
                <a:highlight>
                  <a:srgbClr val="FFFFFF"/>
                </a:highlight>
              </a:rPr>
              <a:t>The </a:t>
            </a:r>
            <a:r>
              <a:rPr b="1" lang="en" sz="1200">
                <a:solidFill>
                  <a:schemeClr val="dk1"/>
                </a:solidFill>
                <a:highlight>
                  <a:srgbClr val="EFF0F1"/>
                </a:highlight>
              </a:rPr>
              <a:t>compile()</a:t>
            </a:r>
            <a:r>
              <a:rPr b="1" lang="en" sz="1200">
                <a:solidFill>
                  <a:schemeClr val="dk1"/>
                </a:solidFill>
                <a:highlight>
                  <a:srgbClr val="FFFFFF"/>
                </a:highlight>
              </a:rPr>
              <a:t> method takes a (keyword) parameter </a:t>
            </a:r>
            <a:r>
              <a:rPr b="1" lang="en" sz="1200">
                <a:solidFill>
                  <a:schemeClr val="dk1"/>
                </a:solidFill>
                <a:highlight>
                  <a:srgbClr val="EFF0F1"/>
                </a:highlight>
              </a:rPr>
              <a:t>loss</a:t>
            </a:r>
            <a:r>
              <a:rPr lang="en" sz="1200">
                <a:solidFill>
                  <a:schemeClr val="dk1"/>
                </a:solidFill>
                <a:highlight>
                  <a:srgbClr val="FFFFFF"/>
                </a:highlight>
              </a:rPr>
              <a:t> where we can specify how we want to calculate it. We are going to pass it the value</a:t>
            </a:r>
            <a:r>
              <a:rPr b="1" lang="en" sz="1200">
                <a:solidFill>
                  <a:srgbClr val="0000FF"/>
                </a:solidFill>
                <a:highlight>
                  <a:srgbClr val="FFFFFF"/>
                </a:highlight>
              </a:rPr>
              <a:t> </a:t>
            </a:r>
            <a:r>
              <a:rPr b="1" lang="en" sz="1200">
                <a:solidFill>
                  <a:srgbClr val="0000FF"/>
                </a:solidFill>
                <a:highlight>
                  <a:srgbClr val="EFF0F1"/>
                </a:highlight>
              </a:rPr>
              <a:t>'mse'</a:t>
            </a:r>
            <a:r>
              <a:rPr b="1" lang="en" sz="1200">
                <a:solidFill>
                  <a:srgbClr val="0000FF"/>
                </a:solidFill>
                <a:highlight>
                  <a:srgbClr val="FFFFFF"/>
                </a:highlight>
              </a:rPr>
              <a:t> for </a:t>
            </a:r>
            <a:r>
              <a:rPr b="1" lang="en" sz="1200">
                <a:solidFill>
                  <a:srgbClr val="0000FF"/>
                </a:solidFill>
                <a:highlight>
                  <a:srgbClr val="EFF0F1"/>
                </a:highlight>
              </a:rPr>
              <a:t>Mean Square Error</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3" name="Shape 2403"/>
        <p:cNvGrpSpPr/>
        <p:nvPr/>
      </p:nvGrpSpPr>
      <p:grpSpPr>
        <a:xfrm>
          <a:off x="0" y="0"/>
          <a:ext cx="0" cy="0"/>
          <a:chOff x="0" y="0"/>
          <a:chExt cx="0" cy="0"/>
        </a:xfrm>
      </p:grpSpPr>
      <p:sp>
        <p:nvSpPr>
          <p:cNvPr id="2404" name="Google Shape;2404;p3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405" name="Google Shape;2405;p31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6" name="Google Shape;2406;p3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07" name="Google Shape;2407;p312"/>
          <p:cNvGraphicFramePr/>
          <p:nvPr/>
        </p:nvGraphicFramePr>
        <p:xfrm>
          <a:off x="505550" y="2379113"/>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1" name="Shape 2411"/>
        <p:cNvGrpSpPr/>
        <p:nvPr/>
      </p:nvGrpSpPr>
      <p:grpSpPr>
        <a:xfrm>
          <a:off x="0" y="0"/>
          <a:ext cx="0" cy="0"/>
          <a:chOff x="0" y="0"/>
          <a:chExt cx="0" cy="0"/>
        </a:xfrm>
      </p:grpSpPr>
      <p:sp>
        <p:nvSpPr>
          <p:cNvPr id="2412" name="Google Shape;2412;p3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2413" name="Google Shape;2413;p31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4" name="Google Shape;2414;p3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15" name="Google Shape;2415;p313"/>
          <p:cNvGraphicFramePr/>
          <p:nvPr/>
        </p:nvGraphicFramePr>
        <p:xfrm>
          <a:off x="505550" y="360238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3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421" name="Google Shape;2421;p31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2" name="Google Shape;2422;p3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6" name="Shape 2426"/>
        <p:cNvGrpSpPr/>
        <p:nvPr/>
      </p:nvGrpSpPr>
      <p:grpSpPr>
        <a:xfrm>
          <a:off x="0" y="0"/>
          <a:ext cx="0" cy="0"/>
          <a:chOff x="0" y="0"/>
          <a:chExt cx="0" cy="0"/>
        </a:xfrm>
      </p:grpSpPr>
      <p:sp>
        <p:nvSpPr>
          <p:cNvPr id="2427" name="Google Shape;2427;p3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428" name="Google Shape;2428;p315"/>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9" name="Google Shape;2429;p3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3" name="Shape 2433"/>
        <p:cNvGrpSpPr/>
        <p:nvPr/>
      </p:nvGrpSpPr>
      <p:grpSpPr>
        <a:xfrm>
          <a:off x="0" y="0"/>
          <a:ext cx="0" cy="0"/>
          <a:chOff x="0" y="0"/>
          <a:chExt cx="0" cy="0"/>
        </a:xfrm>
      </p:grpSpPr>
      <p:sp>
        <p:nvSpPr>
          <p:cNvPr id="2434" name="Google Shape;2434;p3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2435" name="Google Shape;2435;p31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6" name="Google Shape;2436;p3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37" name="Google Shape;2437;p316"/>
          <p:cNvGraphicFramePr/>
          <p:nvPr/>
        </p:nvGraphicFramePr>
        <p:xfrm>
          <a:off x="572975" y="3554213"/>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2443" name="Google Shape;2443;p31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44" name="Google Shape;2444;p3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3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2450" name="Google Shape;2450;p31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1" name="Google Shape;2451;p3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Google Shape;2456;p3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457" name="Google Shape;2457;p319"/>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8" name="Google Shape;2458;p3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2" name="Shape 2462"/>
        <p:cNvGrpSpPr/>
        <p:nvPr/>
      </p:nvGrpSpPr>
      <p:grpSpPr>
        <a:xfrm>
          <a:off x="0" y="0"/>
          <a:ext cx="0" cy="0"/>
          <a:chOff x="0" y="0"/>
          <a:chExt cx="0" cy="0"/>
        </a:xfrm>
      </p:grpSpPr>
      <p:sp>
        <p:nvSpPr>
          <p:cNvPr id="2463" name="Google Shape;2463;p3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464" name="Google Shape;2464;p320"/>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5" name="Google Shape;2465;p3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3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471" name="Google Shape;2471;p321"/>
          <p:cNvPicPr preferRelativeResize="0"/>
          <p:nvPr/>
        </p:nvPicPr>
        <p:blipFill>
          <a:blip r:embed="rId3">
            <a:alphaModFix/>
          </a:blip>
          <a:stretch>
            <a:fillRect/>
          </a:stretch>
        </p:blipFill>
        <p:spPr>
          <a:xfrm>
            <a:off x="0" y="0"/>
            <a:ext cx="1466275" cy="730575"/>
          </a:xfrm>
          <a:prstGeom prst="rect">
            <a:avLst/>
          </a:prstGeom>
          <a:noFill/>
          <a:ln>
            <a:noFill/>
          </a:ln>
        </p:spPr>
      </p:pic>
      <p:sp>
        <p:nvSpPr>
          <p:cNvPr id="2472" name="Google Shape;2472;p3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73" name="Google Shape;2473;p321"/>
          <p:cNvGraphicFramePr/>
          <p:nvPr/>
        </p:nvGraphicFramePr>
        <p:xfrm>
          <a:off x="561625" y="208843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Optimizer</a:t>
            </a:r>
            <a:endParaRPr>
              <a:solidFill>
                <a:srgbClr val="38761D"/>
              </a:solidFill>
            </a:endParaRPr>
          </a:p>
        </p:txBody>
      </p:sp>
      <p:pic>
        <p:nvPicPr>
          <p:cNvPr id="283" name="Google Shape;283;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4" name="Google Shape;284;p43"/>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 Convergence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next step in the process is the optimizer that occurs during </a:t>
            </a:r>
            <a:r>
              <a:rPr b="1" i="1" lang="en" sz="1200">
                <a:solidFill>
                  <a:schemeClr val="dk1"/>
                </a:solidFill>
                <a:highlight>
                  <a:srgbClr val="FFFFFF"/>
                </a:highlight>
              </a:rPr>
              <a:t>backward propagation</a:t>
            </a:r>
            <a:r>
              <a:rPr lang="en" sz="1200">
                <a:solidFill>
                  <a:schemeClr val="dk1"/>
                </a:solidFill>
                <a:highlight>
                  <a:srgbClr val="FFFFFF"/>
                </a:highlight>
              </a:rPr>
              <a:t>. The optimizer is based on </a:t>
            </a:r>
            <a:r>
              <a:rPr b="1" i="1" lang="en" sz="1200">
                <a:highlight>
                  <a:srgbClr val="FFFFFF"/>
                </a:highlight>
              </a:rPr>
              <a:t>gradient descent</a:t>
            </a:r>
            <a:r>
              <a:rPr lang="en" sz="1200">
                <a:solidFill>
                  <a:schemeClr val="dk1"/>
                </a:solidFill>
                <a:highlight>
                  <a:srgbClr val="FFFFFF"/>
                </a:highlight>
              </a:rPr>
              <a:t>; where different variations of the </a:t>
            </a:r>
            <a:r>
              <a:rPr i="1" lang="en" sz="1200">
                <a:solidFill>
                  <a:schemeClr val="dk1"/>
                </a:solidFill>
                <a:highlight>
                  <a:srgbClr val="FFFFFF"/>
                </a:highlight>
              </a:rPr>
              <a:t>gradient descent</a:t>
            </a:r>
            <a:r>
              <a:rPr lang="en" sz="1200">
                <a:solidFill>
                  <a:schemeClr val="dk1"/>
                </a:solidFill>
                <a:highlight>
                  <a:srgbClr val="FFFFFF"/>
                </a:highlight>
              </a:rPr>
              <a:t> algorithm can be selected.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Essentially, each time we pass data through the neural network we use the calculated loss to decide how much to change the weights and biases in the layers by. The </a:t>
            </a:r>
            <a:r>
              <a:rPr b="1" lang="en" sz="1200">
                <a:solidFill>
                  <a:schemeClr val="dk1"/>
                </a:solidFill>
                <a:highlight>
                  <a:srgbClr val="FFFFFF"/>
                </a:highlight>
              </a:rPr>
              <a:t>goal is to gradually get closer and closer to the correct values for the weights and biases to accurately predict</a:t>
            </a:r>
            <a:r>
              <a:rPr lang="en" sz="1200">
                <a:solidFill>
                  <a:schemeClr val="dk1"/>
                </a:solidFill>
                <a:highlight>
                  <a:srgbClr val="FFFFFF"/>
                </a:highlight>
              </a:rPr>
              <a:t> (estimate) the </a:t>
            </a:r>
            <a:r>
              <a:rPr i="1" lang="en" sz="1200">
                <a:solidFill>
                  <a:schemeClr val="dk1"/>
                </a:solidFill>
                <a:highlight>
                  <a:srgbClr val="FFFFFF"/>
                </a:highlight>
              </a:rPr>
              <a:t>"label"</a:t>
            </a:r>
            <a:r>
              <a:rPr lang="en" sz="1200">
                <a:solidFill>
                  <a:schemeClr val="dk1"/>
                </a:solidFill>
                <a:highlight>
                  <a:srgbClr val="FFFFFF"/>
                </a:highlight>
              </a:rPr>
              <a:t> for each sample. </a:t>
            </a:r>
            <a:endParaRPr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rgbClr val="0000FF"/>
                </a:solidFill>
                <a:highlight>
                  <a:srgbClr val="FFFFFF"/>
                </a:highlight>
              </a:rPr>
              <a:t>This process of progressively getting closer and closer is called </a:t>
            </a:r>
            <a:r>
              <a:rPr b="1" i="1" lang="en" sz="1200">
                <a:solidFill>
                  <a:srgbClr val="0000FF"/>
                </a:solidFill>
                <a:highlight>
                  <a:srgbClr val="FFFFFF"/>
                </a:highlight>
              </a:rPr>
              <a:t>convergence</a:t>
            </a:r>
            <a:r>
              <a:rPr b="1" lang="en" sz="1200">
                <a:solidFill>
                  <a:srgbClr val="0000FF"/>
                </a:solidFill>
                <a:highlight>
                  <a:srgbClr val="FFFFFF"/>
                </a:highlight>
              </a:rPr>
              <a:t>.</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For our </a:t>
            </a:r>
            <a:r>
              <a:rPr i="1" lang="en" sz="1200">
                <a:solidFill>
                  <a:schemeClr val="dk1"/>
                </a:solidFill>
                <a:highlight>
                  <a:srgbClr val="FFFFFF"/>
                </a:highlight>
              </a:rPr>
              <a:t>regresser</a:t>
            </a:r>
            <a:r>
              <a:rPr lang="en" sz="1200">
                <a:solidFill>
                  <a:schemeClr val="dk1"/>
                </a:solidFill>
                <a:highlight>
                  <a:srgbClr val="FFFFFF"/>
                </a:highlight>
              </a:rPr>
              <a:t> neural network we will use the</a:t>
            </a:r>
            <a:r>
              <a:rPr b="1" lang="en" sz="1200">
                <a:solidFill>
                  <a:schemeClr val="dk1"/>
                </a:solidFill>
                <a:highlight>
                  <a:srgbClr val="FFFFFF"/>
                </a:highlight>
              </a:rPr>
              <a:t> </a:t>
            </a:r>
            <a:r>
              <a:rPr b="1" lang="en" sz="1200">
                <a:solidFill>
                  <a:schemeClr val="dk1"/>
                </a:solidFill>
                <a:highlight>
                  <a:srgbClr val="EFF0F1"/>
                </a:highlight>
              </a:rPr>
              <a:t>rmsprop</a:t>
            </a:r>
            <a:r>
              <a:rPr lang="en" sz="1200">
                <a:solidFill>
                  <a:schemeClr val="dk1"/>
                </a:solidFill>
                <a:highlight>
                  <a:srgbClr val="FFFFFF"/>
                </a:highlight>
              </a:rPr>
              <a:t> method (root mean square property).</a:t>
            </a:r>
            <a:br>
              <a:rPr lang="en" sz="105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85" name="Google Shape;285;p43"/>
          <p:cNvGraphicFramePr/>
          <p:nvPr/>
        </p:nvGraphicFramePr>
        <p:xfrm>
          <a:off x="907525" y="3818475"/>
          <a:ext cx="3000000" cy="3000000"/>
        </p:xfrm>
        <a:graphic>
          <a:graphicData uri="http://schemas.openxmlformats.org/drawingml/2006/table">
            <a:tbl>
              <a:tblPr>
                <a:noFill/>
                <a:tableStyleId>{73256007-2207-4D0C-948B-428BE2FDEF96}</a:tableStyleId>
              </a:tblPr>
              <a:tblGrid>
                <a:gridCol w="7141525"/>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'mse'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'rmsprop'</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Google Shape;2478;p3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2479" name="Google Shape;2479;p32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0" name="Google Shape;2480;p3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4" name="Shape 2484"/>
        <p:cNvGrpSpPr/>
        <p:nvPr/>
      </p:nvGrpSpPr>
      <p:grpSpPr>
        <a:xfrm>
          <a:off x="0" y="0"/>
          <a:ext cx="0" cy="0"/>
          <a:chOff x="0" y="0"/>
          <a:chExt cx="0" cy="0"/>
        </a:xfrm>
      </p:grpSpPr>
      <p:sp>
        <p:nvSpPr>
          <p:cNvPr id="2485" name="Google Shape;2485;p3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2486" name="Google Shape;2486;p32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7" name="Google Shape;2487;p3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1" name="Shape 2491"/>
        <p:cNvGrpSpPr/>
        <p:nvPr/>
      </p:nvGrpSpPr>
      <p:grpSpPr>
        <a:xfrm>
          <a:off x="0" y="0"/>
          <a:ext cx="0" cy="0"/>
          <a:chOff x="0" y="0"/>
          <a:chExt cx="0" cy="0"/>
        </a:xfrm>
      </p:grpSpPr>
      <p:sp>
        <p:nvSpPr>
          <p:cNvPr id="2492" name="Google Shape;2492;p3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493" name="Google Shape;2493;p32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4" name="Google Shape;2494;p3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3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500" name="Google Shape;2500;p32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1" name="Google Shape;2501;p3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02" name="Google Shape;2502;p325"/>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Google Shape;2507;p3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2508" name="Google Shape;2508;p32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9" name="Google Shape;2509;p3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10" name="Google Shape;2510;p326"/>
          <p:cNvGraphicFramePr/>
          <p:nvPr/>
        </p:nvGraphicFramePr>
        <p:xfrm>
          <a:off x="561625" y="208843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511" name="Google Shape;2511;p326"/>
          <p:cNvGraphicFramePr/>
          <p:nvPr/>
        </p:nvGraphicFramePr>
        <p:xfrm>
          <a:off x="561625" y="3415913"/>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3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517" name="Google Shape;2517;p32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18" name="Google Shape;2518;p3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2" name="Shape 2522"/>
        <p:cNvGrpSpPr/>
        <p:nvPr/>
      </p:nvGrpSpPr>
      <p:grpSpPr>
        <a:xfrm>
          <a:off x="0" y="0"/>
          <a:ext cx="0" cy="0"/>
          <a:chOff x="0" y="0"/>
          <a:chExt cx="0" cy="0"/>
        </a:xfrm>
      </p:grpSpPr>
      <p:sp>
        <p:nvSpPr>
          <p:cNvPr id="2523" name="Google Shape;2523;p3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524" name="Google Shape;2524;p32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25" name="Google Shape;2525;p3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9" name="Shape 2529"/>
        <p:cNvGrpSpPr/>
        <p:nvPr/>
      </p:nvGrpSpPr>
      <p:grpSpPr>
        <a:xfrm>
          <a:off x="0" y="0"/>
          <a:ext cx="0" cy="0"/>
          <a:chOff x="0" y="0"/>
          <a:chExt cx="0" cy="0"/>
        </a:xfrm>
      </p:grpSpPr>
      <p:sp>
        <p:nvSpPr>
          <p:cNvPr id="2530" name="Google Shape;2530;p3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531" name="Google Shape;2531;p32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32" name="Google Shape;2532;p3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33" name="Google Shape;2533;p329"/>
          <p:cNvGraphicFramePr/>
          <p:nvPr/>
        </p:nvGraphicFramePr>
        <p:xfrm>
          <a:off x="505550" y="177698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3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2539" name="Google Shape;2539;p330"/>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0" name="Google Shape;2540;p3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41" name="Google Shape;2541;p330"/>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Google Shape;2546;p3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2547" name="Google Shape;2547;p3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8" name="Google Shape;2548;p3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49" name="Google Shape;2549;p331"/>
          <p:cNvGraphicFramePr/>
          <p:nvPr/>
        </p:nvGraphicFramePr>
        <p:xfrm>
          <a:off x="543875" y="2169713"/>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1" name="Google Shape;291;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2" name="Google Shape;292;p44"/>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93" name="Google Shape;293;p44"/>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3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55" name="Google Shape;2555;p3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6" name="Google Shape;2556;p3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57" name="Google Shape;2557;p332"/>
          <p:cNvGraphicFramePr/>
          <p:nvPr/>
        </p:nvGraphicFramePr>
        <p:xfrm>
          <a:off x="553475" y="1930263"/>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1" name="Shape 2561"/>
        <p:cNvGrpSpPr/>
        <p:nvPr/>
      </p:nvGrpSpPr>
      <p:grpSpPr>
        <a:xfrm>
          <a:off x="0" y="0"/>
          <a:ext cx="0" cy="0"/>
          <a:chOff x="0" y="0"/>
          <a:chExt cx="0" cy="0"/>
        </a:xfrm>
      </p:grpSpPr>
      <p:sp>
        <p:nvSpPr>
          <p:cNvPr id="2562" name="Google Shape;2562;p3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63" name="Google Shape;2563;p3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4" name="Google Shape;2564;p3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8" name="Shape 2568"/>
        <p:cNvGrpSpPr/>
        <p:nvPr/>
      </p:nvGrpSpPr>
      <p:grpSpPr>
        <a:xfrm>
          <a:off x="0" y="0"/>
          <a:ext cx="0" cy="0"/>
          <a:chOff x="0" y="0"/>
          <a:chExt cx="0" cy="0"/>
        </a:xfrm>
      </p:grpSpPr>
      <p:sp>
        <p:nvSpPr>
          <p:cNvPr id="2569" name="Google Shape;2569;p3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70" name="Google Shape;2570;p3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1" name="Google Shape;2571;p3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72" name="Google Shape;2572;p334"/>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6" name="Shape 2576"/>
        <p:cNvGrpSpPr/>
        <p:nvPr/>
      </p:nvGrpSpPr>
      <p:grpSpPr>
        <a:xfrm>
          <a:off x="0" y="0"/>
          <a:ext cx="0" cy="0"/>
          <a:chOff x="0" y="0"/>
          <a:chExt cx="0" cy="0"/>
        </a:xfrm>
      </p:grpSpPr>
      <p:sp>
        <p:nvSpPr>
          <p:cNvPr id="2577" name="Google Shape;2577;p3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78" name="Google Shape;2578;p3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9" name="Google Shape;2579;p3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80" name="Google Shape;2580;p335"/>
          <p:cNvGraphicFramePr/>
          <p:nvPr/>
        </p:nvGraphicFramePr>
        <p:xfrm>
          <a:off x="505550" y="1891938"/>
          <a:ext cx="3000000" cy="3000000"/>
        </p:xfrm>
        <a:graphic>
          <a:graphicData uri="http://schemas.openxmlformats.org/drawingml/2006/table">
            <a:tbl>
              <a:tblPr>
                <a:noFill/>
                <a:tableStyleId>{73256007-2207-4D0C-948B-428BE2FDEF96}</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3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86" name="Google Shape;2586;p3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7" name="Google Shape;2587;p3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88" name="Google Shape;2588;p336"/>
          <p:cNvGraphicFramePr/>
          <p:nvPr/>
        </p:nvGraphicFramePr>
        <p:xfrm>
          <a:off x="505550" y="1911113"/>
          <a:ext cx="3000000" cy="3000000"/>
        </p:xfrm>
        <a:graphic>
          <a:graphicData uri="http://schemas.openxmlformats.org/drawingml/2006/table">
            <a:tbl>
              <a:tblPr>
                <a:noFill/>
                <a:tableStyleId>{73256007-2207-4D0C-948B-428BE2FDEF96}</a:tableStyleId>
              </a:tblPr>
              <a:tblGrid>
                <a:gridCol w="7862400"/>
              </a:tblGrid>
              <a:tr h="31366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3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2594" name="Google Shape;2594;p3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95" name="Google Shape;2595;p3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3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601" name="Google Shape;2601;p3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2" name="Google Shape;2602;p3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6" name="Shape 2606"/>
        <p:cNvGrpSpPr/>
        <p:nvPr/>
      </p:nvGrpSpPr>
      <p:grpSpPr>
        <a:xfrm>
          <a:off x="0" y="0"/>
          <a:ext cx="0" cy="0"/>
          <a:chOff x="0" y="0"/>
          <a:chExt cx="0" cy="0"/>
        </a:xfrm>
      </p:grpSpPr>
      <p:sp>
        <p:nvSpPr>
          <p:cNvPr id="2607" name="Google Shape;2607;p3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608" name="Google Shape;2608;p3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9" name="Google Shape;2609;p3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3" name="Shape 2613"/>
        <p:cNvGrpSpPr/>
        <p:nvPr/>
      </p:nvGrpSpPr>
      <p:grpSpPr>
        <a:xfrm>
          <a:off x="0" y="0"/>
          <a:ext cx="0" cy="0"/>
          <a:chOff x="0" y="0"/>
          <a:chExt cx="0" cy="0"/>
        </a:xfrm>
      </p:grpSpPr>
      <p:sp>
        <p:nvSpPr>
          <p:cNvPr id="2614" name="Google Shape;2614;p3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615" name="Google Shape;2615;p3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6" name="Google Shape;2616;p3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0" name="Shape 2620"/>
        <p:cNvGrpSpPr/>
        <p:nvPr/>
      </p:nvGrpSpPr>
      <p:grpSpPr>
        <a:xfrm>
          <a:off x="0" y="0"/>
          <a:ext cx="0" cy="0"/>
          <a:chOff x="0" y="0"/>
          <a:chExt cx="0" cy="0"/>
        </a:xfrm>
      </p:grpSpPr>
      <p:sp>
        <p:nvSpPr>
          <p:cNvPr id="2621" name="Google Shape;2621;p3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622" name="Google Shape;2622;p3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3" name="Google Shape;2623;p3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9" name="Google Shape;299;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00" name="Google Shape;300;p45"/>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Binary Cross Entropy Loss Function</a:t>
            </a:r>
            <a:br>
              <a:rPr b="1" lang="en" sz="120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will now code this in several different styles. Let's start by taking our previous code example, where we specify the activation function as a (keyword) parameter. In this example, we add to the output </a:t>
            </a:r>
            <a:r>
              <a:rPr lang="en" sz="1200">
                <a:solidFill>
                  <a:schemeClr val="dk1"/>
                </a:solidFill>
                <a:highlight>
                  <a:srgbClr val="EFF0F1"/>
                </a:highlight>
              </a:rPr>
              <a:t>Dense()</a:t>
            </a:r>
            <a:r>
              <a:rPr lang="en" sz="1200">
                <a:solidFill>
                  <a:schemeClr val="dk1"/>
                </a:solidFill>
                <a:highlight>
                  <a:srgbClr val="FFFFFF"/>
                </a:highlight>
              </a:rPr>
              <a:t> layer the parameter </a:t>
            </a:r>
            <a:r>
              <a:rPr lang="en" sz="1200">
                <a:solidFill>
                  <a:schemeClr val="dk1"/>
                </a:solidFill>
                <a:highlight>
                  <a:srgbClr val="EFF0F1"/>
                </a:highlight>
              </a:rPr>
              <a:t>activation='sigmoid'</a:t>
            </a:r>
            <a:r>
              <a:rPr lang="en" sz="1200">
                <a:solidFill>
                  <a:schemeClr val="dk1"/>
                </a:solidFill>
                <a:highlight>
                  <a:srgbClr val="FFFFFF"/>
                </a:highlight>
              </a:rPr>
              <a:t> to pass the output result from the final node through a sigmoid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are going to change our loss parameter to </a:t>
            </a:r>
            <a:r>
              <a:rPr lang="en" sz="1200">
                <a:solidFill>
                  <a:schemeClr val="dk1"/>
                </a:solidFill>
                <a:highlight>
                  <a:srgbClr val="EFF0F1"/>
                </a:highlight>
              </a:rPr>
              <a:t>'</a:t>
            </a:r>
            <a:r>
              <a:rPr b="1" lang="en" sz="1200">
                <a:solidFill>
                  <a:schemeClr val="dk1"/>
                </a:solidFill>
                <a:highlight>
                  <a:srgbClr val="EFF0F1"/>
                </a:highlight>
              </a:rPr>
              <a:t>binary_crossentropy</a:t>
            </a:r>
            <a:r>
              <a:rPr lang="en" sz="1200">
                <a:solidFill>
                  <a:schemeClr val="dk1"/>
                </a:solidFill>
                <a:highlight>
                  <a:srgbClr val="EFF0F1"/>
                </a:highlight>
              </a:rPr>
              <a:t>'</a:t>
            </a:r>
            <a:r>
              <a:rPr lang="en" sz="1200">
                <a:solidFill>
                  <a:schemeClr val="dk1"/>
                </a:solidFill>
                <a:highlight>
                  <a:srgbClr val="FFFFFF"/>
                </a:highlight>
              </a:rPr>
              <a:t>. This is the loss function that is generally used in a </a:t>
            </a:r>
            <a:r>
              <a:rPr b="1" lang="en" sz="1200">
                <a:solidFill>
                  <a:srgbClr val="0000FF"/>
                </a:solidFill>
                <a:highlight>
                  <a:srgbClr val="FFFFFF"/>
                </a:highlight>
              </a:rPr>
              <a:t>binary classifier (</a:t>
            </a:r>
            <a:r>
              <a:rPr b="1" i="1" lang="en" sz="1200">
                <a:solidFill>
                  <a:srgbClr val="0000FF"/>
                </a:solidFill>
                <a:highlight>
                  <a:srgbClr val="FFFFFF"/>
                </a:highlight>
              </a:rPr>
              <a:t>logistic classifier</a:t>
            </a:r>
            <a:r>
              <a:rPr b="1" lang="en" sz="1200">
                <a:solidFill>
                  <a:srgbClr val="0000FF"/>
                </a:solidFill>
                <a:highlight>
                  <a:srgbClr val="FFFFFF"/>
                </a:highlight>
              </a:rPr>
              <a:t>)</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1" name="Google Shape;301;p45"/>
          <p:cNvGraphicFramePr/>
          <p:nvPr/>
        </p:nvGraphicFramePr>
        <p:xfrm>
          <a:off x="909950" y="2615525"/>
          <a:ext cx="3000000" cy="3000000"/>
        </p:xfrm>
        <a:graphic>
          <a:graphicData uri="http://schemas.openxmlformats.org/drawingml/2006/table">
            <a:tbl>
              <a:tblPr>
                <a:noFill/>
                <a:tableStyleId>{73256007-2207-4D0C-948B-428BE2FDEF96}</a:tableStyleId>
              </a:tblPr>
              <a:tblGrid>
                <a:gridCol w="74315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(10 nodes) with input shape 13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(10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of 1 node, and set the activation function to a Sigmoid.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Binary Cross Entropy loss function for a Binary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'binary_crossentropy'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'rmsprop'</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3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2629" name="Google Shape;2629;p3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0" name="Google Shape;2630;p3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31" name="Google Shape;2631;p342"/>
          <p:cNvGraphicFramePr/>
          <p:nvPr/>
        </p:nvGraphicFramePr>
        <p:xfrm>
          <a:off x="735450" y="1403488"/>
          <a:ext cx="3000000" cy="3000000"/>
        </p:xfrm>
        <a:graphic>
          <a:graphicData uri="http://schemas.openxmlformats.org/drawingml/2006/table">
            <a:tbl>
              <a:tblPr>
                <a:noFill/>
                <a:tableStyleId>{73256007-2207-4D0C-948B-428BE2FDEF96}</a:tableStyleId>
              </a:tblPr>
              <a:tblGrid>
                <a:gridCol w="7862400"/>
              </a:tblGrid>
              <a:tr h="359335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3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37" name="Google Shape;2637;p3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8" name="Google Shape;2638;p3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2" name="Shape 2642"/>
        <p:cNvGrpSpPr/>
        <p:nvPr/>
      </p:nvGrpSpPr>
      <p:grpSpPr>
        <a:xfrm>
          <a:off x="0" y="0"/>
          <a:ext cx="0" cy="0"/>
          <a:chOff x="0" y="0"/>
          <a:chExt cx="0" cy="0"/>
        </a:xfrm>
      </p:grpSpPr>
      <p:sp>
        <p:nvSpPr>
          <p:cNvPr id="2643" name="Google Shape;2643;p3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44" name="Google Shape;2644;p3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5" name="Google Shape;2645;p3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646" name="Google Shape;2646;p344"/>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0" name="Shape 2650"/>
        <p:cNvGrpSpPr/>
        <p:nvPr/>
      </p:nvGrpSpPr>
      <p:grpSpPr>
        <a:xfrm>
          <a:off x="0" y="0"/>
          <a:ext cx="0" cy="0"/>
          <a:chOff x="0" y="0"/>
          <a:chExt cx="0" cy="0"/>
        </a:xfrm>
      </p:grpSpPr>
      <p:sp>
        <p:nvSpPr>
          <p:cNvPr id="2651" name="Google Shape;2651;p3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52" name="Google Shape;2652;p345"/>
          <p:cNvPicPr preferRelativeResize="0"/>
          <p:nvPr/>
        </p:nvPicPr>
        <p:blipFill>
          <a:blip r:embed="rId3">
            <a:alphaModFix/>
          </a:blip>
          <a:stretch>
            <a:fillRect/>
          </a:stretch>
        </p:blipFill>
        <p:spPr>
          <a:xfrm>
            <a:off x="0" y="0"/>
            <a:ext cx="1466275" cy="730575"/>
          </a:xfrm>
          <a:prstGeom prst="rect">
            <a:avLst/>
          </a:prstGeom>
          <a:noFill/>
          <a:ln>
            <a:noFill/>
          </a:ln>
        </p:spPr>
      </p:pic>
      <p:sp>
        <p:nvSpPr>
          <p:cNvPr id="2653" name="Google Shape;2653;p3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54" name="Google Shape;2654;p345"/>
          <p:cNvGraphicFramePr/>
          <p:nvPr/>
        </p:nvGraphicFramePr>
        <p:xfrm>
          <a:off x="563050" y="1959013"/>
          <a:ext cx="3000000" cy="3000000"/>
        </p:xfrm>
        <a:graphic>
          <a:graphicData uri="http://schemas.openxmlformats.org/drawingml/2006/table">
            <a:tbl>
              <a:tblPr>
                <a:noFill/>
                <a:tableStyleId>{73256007-2207-4D0C-948B-428BE2FDEF96}</a:tableStyleId>
              </a:tblPr>
              <a:tblGrid>
                <a:gridCol w="7862400"/>
              </a:tblGrid>
              <a:tr h="2841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8" name="Shape 2658"/>
        <p:cNvGrpSpPr/>
        <p:nvPr/>
      </p:nvGrpSpPr>
      <p:grpSpPr>
        <a:xfrm>
          <a:off x="0" y="0"/>
          <a:ext cx="0" cy="0"/>
          <a:chOff x="0" y="0"/>
          <a:chExt cx="0" cy="0"/>
        </a:xfrm>
      </p:grpSpPr>
      <p:sp>
        <p:nvSpPr>
          <p:cNvPr id="2659" name="Google Shape;2659;p3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60" name="Google Shape;2660;p346"/>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1" name="Google Shape;2661;p3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62" name="Google Shape;2662;p346"/>
          <p:cNvGraphicFramePr/>
          <p:nvPr/>
        </p:nvGraphicFramePr>
        <p:xfrm>
          <a:off x="582225" y="1681238"/>
          <a:ext cx="3000000" cy="3000000"/>
        </p:xfrm>
        <a:graphic>
          <a:graphicData uri="http://schemas.openxmlformats.org/drawingml/2006/table">
            <a:tbl>
              <a:tblPr>
                <a:noFill/>
                <a:tableStyleId>{73256007-2207-4D0C-948B-428BE2FDEF96}</a:tableStyleId>
              </a:tblPr>
              <a:tblGrid>
                <a:gridCol w="7862400"/>
              </a:tblGrid>
              <a:tr h="32696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6" name="Shape 2666"/>
        <p:cNvGrpSpPr/>
        <p:nvPr/>
      </p:nvGrpSpPr>
      <p:grpSpPr>
        <a:xfrm>
          <a:off x="0" y="0"/>
          <a:ext cx="0" cy="0"/>
          <a:chOff x="0" y="0"/>
          <a:chExt cx="0" cy="0"/>
        </a:xfrm>
      </p:grpSpPr>
      <p:sp>
        <p:nvSpPr>
          <p:cNvPr id="2667" name="Google Shape;2667;p3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68" name="Google Shape;2668;p347"/>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9" name="Google Shape;2669;p3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70" name="Google Shape;2670;p347"/>
          <p:cNvGraphicFramePr/>
          <p:nvPr/>
        </p:nvGraphicFramePr>
        <p:xfrm>
          <a:off x="582225" y="1920688"/>
          <a:ext cx="3000000" cy="3000000"/>
        </p:xfrm>
        <a:graphic>
          <a:graphicData uri="http://schemas.openxmlformats.org/drawingml/2006/table">
            <a:tbl>
              <a:tblPr>
                <a:noFill/>
                <a:tableStyleId>{73256007-2207-4D0C-948B-428BE2FDEF96}</a:tableStyleId>
              </a:tblPr>
              <a:tblGrid>
                <a:gridCol w="7862400"/>
              </a:tblGrid>
              <a:tr h="30684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4" name="Shape 2674"/>
        <p:cNvGrpSpPr/>
        <p:nvPr/>
      </p:nvGrpSpPr>
      <p:grpSpPr>
        <a:xfrm>
          <a:off x="0" y="0"/>
          <a:ext cx="0" cy="0"/>
          <a:chOff x="0" y="0"/>
          <a:chExt cx="0" cy="0"/>
        </a:xfrm>
      </p:grpSpPr>
      <p:sp>
        <p:nvSpPr>
          <p:cNvPr id="2675" name="Google Shape;2675;p3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76" name="Google Shape;2676;p34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77" name="Google Shape;2677;p3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78" name="Google Shape;2678;p348"/>
          <p:cNvGraphicFramePr/>
          <p:nvPr/>
        </p:nvGraphicFramePr>
        <p:xfrm>
          <a:off x="640800" y="3548988"/>
          <a:ext cx="3000000" cy="3000000"/>
        </p:xfrm>
        <a:graphic>
          <a:graphicData uri="http://schemas.openxmlformats.org/drawingml/2006/table">
            <a:tbl>
              <a:tblPr>
                <a:noFill/>
                <a:tableStyleId>{73256007-2207-4D0C-948B-428BE2FDEF96}</a:tableStyleId>
              </a:tblPr>
              <a:tblGrid>
                <a:gridCol w="7862400"/>
              </a:tblGrid>
              <a:tr h="13731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2" name="Shape 2682"/>
        <p:cNvGrpSpPr/>
        <p:nvPr/>
      </p:nvGrpSpPr>
      <p:grpSpPr>
        <a:xfrm>
          <a:off x="0" y="0"/>
          <a:ext cx="0" cy="0"/>
          <a:chOff x="0" y="0"/>
          <a:chExt cx="0" cy="0"/>
        </a:xfrm>
      </p:grpSpPr>
      <p:sp>
        <p:nvSpPr>
          <p:cNvPr id="2683" name="Google Shape;2683;p3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84" name="Google Shape;2684;p34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85" name="Google Shape;2685;p3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86" name="Google Shape;2686;p349"/>
          <p:cNvGraphicFramePr/>
          <p:nvPr/>
        </p:nvGraphicFramePr>
        <p:xfrm>
          <a:off x="640800" y="2639063"/>
          <a:ext cx="3000000" cy="3000000"/>
        </p:xfrm>
        <a:graphic>
          <a:graphicData uri="http://schemas.openxmlformats.org/drawingml/2006/table">
            <a:tbl>
              <a:tblPr>
                <a:noFill/>
                <a:tableStyleId>{73256007-2207-4D0C-948B-428BE2FDEF96}</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0" name="Shape 2690"/>
        <p:cNvGrpSpPr/>
        <p:nvPr/>
      </p:nvGrpSpPr>
      <p:grpSpPr>
        <a:xfrm>
          <a:off x="0" y="0"/>
          <a:ext cx="0" cy="0"/>
          <a:chOff x="0" y="0"/>
          <a:chExt cx="0" cy="0"/>
        </a:xfrm>
      </p:grpSpPr>
      <p:sp>
        <p:nvSpPr>
          <p:cNvPr id="2691" name="Google Shape;2691;p3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92" name="Google Shape;2692;p35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93" name="Google Shape;2693;p3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94" name="Google Shape;2694;p350"/>
          <p:cNvGraphicFramePr/>
          <p:nvPr/>
        </p:nvGraphicFramePr>
        <p:xfrm>
          <a:off x="640800" y="2236763"/>
          <a:ext cx="3000000" cy="3000000"/>
        </p:xfrm>
        <a:graphic>
          <a:graphicData uri="http://schemas.openxmlformats.org/drawingml/2006/table">
            <a:tbl>
              <a:tblPr>
                <a:noFill/>
                <a:tableStyleId>{73256007-2207-4D0C-948B-428BE2FDEF96}</a:tableStyleId>
              </a:tblPr>
              <a:tblGrid>
                <a:gridCol w="7862400"/>
              </a:tblGrid>
              <a:tr h="292762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8" name="Shape 2698"/>
        <p:cNvGrpSpPr/>
        <p:nvPr/>
      </p:nvGrpSpPr>
      <p:grpSpPr>
        <a:xfrm>
          <a:off x="0" y="0"/>
          <a:ext cx="0" cy="0"/>
          <a:chOff x="0" y="0"/>
          <a:chExt cx="0" cy="0"/>
        </a:xfrm>
      </p:grpSpPr>
      <p:sp>
        <p:nvSpPr>
          <p:cNvPr id="2699" name="Google Shape;2699;p3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2700" name="Google Shape;2700;p35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1" name="Google Shape;2701;p3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307" name="Google Shape;307;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08" name="Google Shape;308;p46"/>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Layers Approach</a:t>
            </a:r>
            <a:endParaRPr b="1" sz="800">
              <a:solidFill>
                <a:schemeClr val="dk1"/>
              </a:solidFill>
              <a:highlight>
                <a:srgbClr val="FFFFFF"/>
              </a:highlight>
            </a:endParaRPr>
          </a:p>
          <a:p>
            <a:pPr indent="0" lvl="0" marL="0" rtl="0" algn="l">
              <a:lnSpc>
                <a:spcPct val="115000"/>
              </a:lnSpc>
              <a:spcBef>
                <a:spcPts val="1100"/>
              </a:spcBef>
              <a:spcAft>
                <a:spcPts val="0"/>
              </a:spcAft>
              <a:buNone/>
            </a:pPr>
            <a:r>
              <a:t/>
            </a:r>
            <a:endParaRPr sz="8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Now we will rewrite the same code using the layers approach. </a:t>
            </a:r>
            <a:r>
              <a:rPr b="1" lang="en" sz="1200">
                <a:solidFill>
                  <a:srgbClr val="0000FF"/>
                </a:solidFill>
                <a:highlight>
                  <a:srgbClr val="FFFFFF"/>
                </a:highlight>
              </a:rPr>
              <a:t>Notice how we repetitively used the variable </a:t>
            </a:r>
            <a:r>
              <a:rPr b="1" lang="en" sz="1200">
                <a:solidFill>
                  <a:srgbClr val="0000FF"/>
                </a:solidFill>
                <a:highlight>
                  <a:srgbClr val="EFF0F1"/>
                </a:highlight>
              </a:rPr>
              <a:t>x</a:t>
            </a:r>
            <a:r>
              <a:rPr lang="en" sz="1200">
                <a:solidFill>
                  <a:schemeClr val="dk1"/>
                </a:solidFill>
                <a:highlight>
                  <a:srgbClr val="FFFFFF"/>
                </a:highlight>
              </a:rPr>
              <a:t>. This is common. We want to avoid creating lots of one-time use variables. Since we know in this type of neural network, the output of every layer is the input to the next layer (or activation), except for the input and output, we just use </a:t>
            </a:r>
            <a:r>
              <a:rPr lang="en" sz="1200">
                <a:solidFill>
                  <a:schemeClr val="dk1"/>
                </a:solidFill>
                <a:highlight>
                  <a:srgbClr val="EFF0F1"/>
                </a:highlight>
              </a:rPr>
              <a:t>x</a:t>
            </a:r>
            <a:r>
              <a:rPr lang="en" sz="1200">
                <a:solidFill>
                  <a:schemeClr val="dk1"/>
                </a:solidFill>
                <a:highlight>
                  <a:srgbClr val="FFFFFF"/>
                </a:highlight>
              </a:rPr>
              <a:t> as the connecting variable.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9" name="Google Shape;309;p46"/>
          <p:cNvGraphicFramePr/>
          <p:nvPr/>
        </p:nvGraphicFramePr>
        <p:xfrm>
          <a:off x="324450" y="2273300"/>
          <a:ext cx="3000000" cy="3000000"/>
        </p:xfrm>
        <a:graphic>
          <a:graphicData uri="http://schemas.openxmlformats.org/drawingml/2006/table">
            <a:tbl>
              <a:tblPr>
                <a:noFill/>
                <a:tableStyleId>{73256007-2207-4D0C-948B-428BE2FDEF96}</a:tableStyleId>
              </a:tblPr>
              <a:tblGrid>
                <a:gridCol w="8602500"/>
              </a:tblGrid>
              <a:tr h="2820225">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input vector (13 elements)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inputs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first (input) layer (10 nodes) and connect it to the input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next (hidden) layer (10 nodes) and connect it to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output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Now let's create the neural network, specifying the input layer and output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output</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5" name="Shape 2705"/>
        <p:cNvGrpSpPr/>
        <p:nvPr/>
      </p:nvGrpSpPr>
      <p:grpSpPr>
        <a:xfrm>
          <a:off x="0" y="0"/>
          <a:ext cx="0" cy="0"/>
          <a:chOff x="0" y="0"/>
          <a:chExt cx="0" cy="0"/>
        </a:xfrm>
      </p:grpSpPr>
      <p:pic>
        <p:nvPicPr>
          <p:cNvPr id="2706" name="Google Shape;2706;p35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7" name="Google Shape;2707;p3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708" name="Google Shape;2708;p3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09" name="Google Shape;2709;p352"/>
          <p:cNvGraphicFramePr/>
          <p:nvPr/>
        </p:nvGraphicFramePr>
        <p:xfrm>
          <a:off x="602475" y="2571738"/>
          <a:ext cx="3000000" cy="3000000"/>
        </p:xfrm>
        <a:graphic>
          <a:graphicData uri="http://schemas.openxmlformats.org/drawingml/2006/table">
            <a:tbl>
              <a:tblPr>
                <a:noFill/>
                <a:tableStyleId>{73256007-2207-4D0C-948B-428BE2FDEF96}</a:tableStyleId>
              </a:tblPr>
              <a:tblGrid>
                <a:gridCol w="7862400"/>
              </a:tblGrid>
              <a:tr h="16317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pic>
        <p:nvPicPr>
          <p:cNvPr id="2714" name="Google Shape;2714;p353"/>
          <p:cNvPicPr preferRelativeResize="0"/>
          <p:nvPr/>
        </p:nvPicPr>
        <p:blipFill>
          <a:blip r:embed="rId3">
            <a:alphaModFix/>
          </a:blip>
          <a:stretch>
            <a:fillRect/>
          </a:stretch>
        </p:blipFill>
        <p:spPr>
          <a:xfrm>
            <a:off x="0" y="0"/>
            <a:ext cx="1466275" cy="730575"/>
          </a:xfrm>
          <a:prstGeom prst="rect">
            <a:avLst/>
          </a:prstGeom>
          <a:noFill/>
          <a:ln>
            <a:noFill/>
          </a:ln>
        </p:spPr>
      </p:pic>
      <p:sp>
        <p:nvSpPr>
          <p:cNvPr id="2715" name="Google Shape;2715;p3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716" name="Google Shape;2716;p3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17" name="Google Shape;2717;p353"/>
          <p:cNvGraphicFramePr/>
          <p:nvPr/>
        </p:nvGraphicFramePr>
        <p:xfrm>
          <a:off x="564150" y="1297838"/>
          <a:ext cx="3000000" cy="3000000"/>
        </p:xfrm>
        <a:graphic>
          <a:graphicData uri="http://schemas.openxmlformats.org/drawingml/2006/table">
            <a:tbl>
              <a:tblPr>
                <a:noFill/>
                <a:tableStyleId>{73256007-2207-4D0C-948B-428BE2FDEF96}</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pic>
        <p:nvPicPr>
          <p:cNvPr id="2722" name="Google Shape;2722;p354"/>
          <p:cNvPicPr preferRelativeResize="0"/>
          <p:nvPr/>
        </p:nvPicPr>
        <p:blipFill>
          <a:blip r:embed="rId3">
            <a:alphaModFix/>
          </a:blip>
          <a:stretch>
            <a:fillRect/>
          </a:stretch>
        </p:blipFill>
        <p:spPr>
          <a:xfrm>
            <a:off x="0" y="0"/>
            <a:ext cx="1466275" cy="730575"/>
          </a:xfrm>
          <a:prstGeom prst="rect">
            <a:avLst/>
          </a:prstGeom>
          <a:noFill/>
          <a:ln>
            <a:noFill/>
          </a:ln>
        </p:spPr>
      </p:pic>
      <p:sp>
        <p:nvSpPr>
          <p:cNvPr id="2723" name="Google Shape;2723;p3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2724" name="Google Shape;2724;p3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8" name="Shape 2728"/>
        <p:cNvGrpSpPr/>
        <p:nvPr/>
      </p:nvGrpSpPr>
      <p:grpSpPr>
        <a:xfrm>
          <a:off x="0" y="0"/>
          <a:ext cx="0" cy="0"/>
          <a:chOff x="0" y="0"/>
          <a:chExt cx="0" cy="0"/>
        </a:xfrm>
      </p:grpSpPr>
      <p:pic>
        <p:nvPicPr>
          <p:cNvPr id="2729" name="Google Shape;2729;p355"/>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0" name="Google Shape;2730;p3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Production</a:t>
            </a:r>
            <a:endParaRPr>
              <a:solidFill>
                <a:srgbClr val="38761D"/>
              </a:solidFill>
            </a:endParaRPr>
          </a:p>
        </p:txBody>
      </p:sp>
      <p:sp>
        <p:nvSpPr>
          <p:cNvPr id="2731" name="Google Shape;2731;p3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TBD</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15" name="Google Shape;315;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6" name="Google Shape;316;p47"/>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Multi-Class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multi-class classifier, which means that </a:t>
            </a:r>
            <a:r>
              <a:rPr b="1" lang="en" sz="1200">
                <a:solidFill>
                  <a:srgbClr val="0000FF"/>
                </a:solidFill>
                <a:highlight>
                  <a:srgbClr val="FFFFFF"/>
                </a:highlight>
              </a:rPr>
              <a:t>we are going to classify (predict) more than one class</a:t>
            </a:r>
            <a:r>
              <a:rPr lang="en" sz="1200">
                <a:solidFill>
                  <a:schemeClr val="dk1"/>
                </a:solidFill>
                <a:highlight>
                  <a:srgbClr val="FFFFFF"/>
                </a:highlight>
              </a:rPr>
              <a:t>. Another form of a DNN is a multi-class classifier, which means that we are going to classify (predict) more than one class. For example, let's say from a set of body measurements (e.g., height and weight) and gender we want to predict if someone is a baby, toddler, preteen, teenager or adult, for a total of five classes.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can already see we will have some problems. For example, men on average as adults are taller than women. But during the preteen years, girls tend to be taller than boys. We know on average that men get heavier early in their adult years in comparison to their teenage years, but women on average are less likely. So we should anticipate lots of problems in predicting around the preteen years for girls, teenage years for boys, and adult years for women.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These are examples of non-linearity, where there is not a linear relationship between a feature and a prediction, but is instead broken into segments of disjoint linearity. This is the type of problem neural networks are good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1200">
                <a:solidFill>
                  <a:schemeClr val="dk1"/>
                </a:solidFill>
              </a:rPr>
              <a:t>2</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22" name="Google Shape;322;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3" name="Google Shape;323;p4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a:t>
            </a:r>
            <a:r>
              <a:rPr lang="en" sz="1200">
                <a:solidFill>
                  <a:schemeClr val="dk1"/>
                </a:solidFill>
                <a:highlight>
                  <a:srgbClr val="FFFFFF"/>
                </a:highlight>
              </a:rPr>
              <a:t>e have four “</a:t>
            </a:r>
            <a:r>
              <a:rPr i="1" lang="en" sz="1200">
                <a:solidFill>
                  <a:schemeClr val="dk1"/>
                </a:solidFill>
                <a:highlight>
                  <a:srgbClr val="FFFFFF"/>
                </a:highlight>
              </a:rPr>
              <a:t>features"</a:t>
            </a:r>
            <a:r>
              <a:rPr lang="en" sz="1200">
                <a:solidFill>
                  <a:schemeClr val="dk1"/>
                </a:solidFill>
                <a:highlight>
                  <a:srgbClr val="FFFFFF"/>
                </a:highlight>
              </a:rPr>
              <a:t> and a </a:t>
            </a:r>
            <a:r>
              <a:rPr i="1" lang="en" sz="1200">
                <a:solidFill>
                  <a:schemeClr val="dk1"/>
                </a:solidFill>
                <a:highlight>
                  <a:srgbClr val="FFFFFF"/>
                </a:highlight>
              </a:rPr>
              <a:t>"label"</a:t>
            </a:r>
            <a:r>
              <a:rPr lang="en" sz="1200">
                <a:solidFill>
                  <a:schemeClr val="dk1"/>
                </a:solidFill>
                <a:highlight>
                  <a:srgbClr val="FFFFFF"/>
                </a:highlight>
              </a:rPr>
              <a:t> that consists of five classes. We change our input vector in the next example to four, to match the number of features, and change our output layer to five nodes, to match the number of classes. In this case, each output node corresponds to one unique class (i.e., baby, toddler, etc). We want to train the neural network so each output node outputs a value between 0 and 1 as a prediction. For example, 0.75 would mean that the node is 75% confident that the prediction is the corresponding class (e.g., toddler).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output node will independently learn and predict its confidence on whether the input is the corresponding class. This leads to a problem in that because the values are independent, they won't add up to 1 (i.e, 100%). </a:t>
            </a:r>
            <a:r>
              <a:rPr b="1" lang="en" sz="1200">
                <a:solidFill>
                  <a:srgbClr val="0000FF"/>
                </a:solidFill>
                <a:highlight>
                  <a:srgbClr val="FFFFFF"/>
                </a:highlight>
              </a:rPr>
              <a:t>Softmax is a mathematical function that will take a set of values (i.e., the outputs from the output layer) and squash them into a range between 0 and 1 and where all the values add up to 1.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324" name="Google Shape;324;p48"/>
          <p:cNvPicPr preferRelativeResize="0"/>
          <p:nvPr/>
        </p:nvPicPr>
        <p:blipFill>
          <a:blip r:embed="rId4">
            <a:alphaModFix/>
          </a:blip>
          <a:stretch>
            <a:fillRect/>
          </a:stretch>
        </p:blipFill>
        <p:spPr>
          <a:xfrm>
            <a:off x="2406775" y="3339000"/>
            <a:ext cx="3887306" cy="180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30" name="Google Shape;330;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1" name="Google Shape;331;p4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will change the activation function in our example to</a:t>
            </a:r>
            <a:r>
              <a:rPr b="1" lang="en" sz="1200">
                <a:solidFill>
                  <a:schemeClr val="dk1"/>
                </a:solidFill>
                <a:highlight>
                  <a:srgbClr val="FFFFFF"/>
                </a:highlight>
              </a:rPr>
              <a:t> </a:t>
            </a:r>
            <a:r>
              <a:rPr b="1" lang="en" sz="1200">
                <a:solidFill>
                  <a:schemeClr val="dk1"/>
                </a:solidFill>
                <a:highlight>
                  <a:srgbClr val="EFF0F1"/>
                </a:highlight>
              </a:rPr>
              <a:t>'softmax'</a:t>
            </a:r>
            <a:r>
              <a:rPr lang="en" sz="1200">
                <a:solidFill>
                  <a:schemeClr val="dk1"/>
                </a:solidFill>
                <a:highlight>
                  <a:srgbClr val="FFFFFF"/>
                </a:highlight>
              </a:rPr>
              <a:t>. Then we will set our loss function to </a:t>
            </a:r>
            <a:r>
              <a:rPr b="1" lang="en" sz="1200">
                <a:solidFill>
                  <a:schemeClr val="dk1"/>
                </a:solidFill>
                <a:highlight>
                  <a:srgbClr val="EFF0F1"/>
                </a:highlight>
              </a:rPr>
              <a:t>'categorical_crossentropy'</a:t>
            </a:r>
            <a:r>
              <a:rPr lang="en" sz="1200">
                <a:solidFill>
                  <a:schemeClr val="dk1"/>
                </a:solidFill>
                <a:highlight>
                  <a:srgbClr val="FFFFFF"/>
                </a:highlight>
              </a:rPr>
              <a:t>. </a:t>
            </a:r>
            <a:r>
              <a:rPr b="1" lang="en" sz="1200">
                <a:solidFill>
                  <a:srgbClr val="0000FF"/>
                </a:solidFill>
                <a:highlight>
                  <a:srgbClr val="FFFFFF"/>
                </a:highlight>
              </a:rPr>
              <a:t>This is generally the most common used for multi-class classification</a:t>
            </a:r>
            <a:r>
              <a:rPr lang="en" sz="1200">
                <a:solidFill>
                  <a:schemeClr val="dk1"/>
                </a:solidFill>
                <a:highlight>
                  <a:srgbClr val="FFFFFF"/>
                </a:highlight>
              </a:rPr>
              <a:t>. Finally, we will use a very popular and widely used variant of gradient descent called the </a:t>
            </a:r>
            <a:r>
              <a:rPr i="1" lang="en" sz="1200">
                <a:solidFill>
                  <a:schemeClr val="dk1"/>
                </a:solidFill>
                <a:highlight>
                  <a:srgbClr val="FFFFFF"/>
                </a:highlight>
              </a:rPr>
              <a:t>Adam Optimizer</a:t>
            </a:r>
            <a:r>
              <a:rPr lang="en" sz="1200">
                <a:solidFill>
                  <a:schemeClr val="dk1"/>
                </a:solidFill>
                <a:highlight>
                  <a:srgbClr val="FFFFFF"/>
                </a:highlight>
              </a:rPr>
              <a:t> </a:t>
            </a:r>
            <a:r>
              <a:rPr b="1" lang="en" sz="1200">
                <a:solidFill>
                  <a:schemeClr val="dk1"/>
                </a:solidFill>
                <a:highlight>
                  <a:srgbClr val="FFFFFF"/>
                </a:highlight>
              </a:rPr>
              <a:t>(</a:t>
            </a:r>
            <a:r>
              <a:rPr b="1" lang="en" sz="1200">
                <a:solidFill>
                  <a:schemeClr val="dk1"/>
                </a:solidFill>
                <a:highlight>
                  <a:srgbClr val="EFF0F1"/>
                </a:highlight>
              </a:rPr>
              <a:t>'adam'</a:t>
            </a:r>
            <a:r>
              <a:rPr b="1" lang="en" sz="1200">
                <a:solidFill>
                  <a:schemeClr val="dk1"/>
                </a:solidFill>
                <a:highlight>
                  <a:srgbClr val="FFFFFF"/>
                </a:highlight>
              </a:rPr>
              <a:t>)</a:t>
            </a:r>
            <a:r>
              <a:rPr lang="en" sz="1200">
                <a:solidFill>
                  <a:schemeClr val="dk1"/>
                </a:solidFill>
                <a:highlight>
                  <a:srgbClr val="FFFFFF"/>
                </a:highlight>
              </a:rPr>
              <a:t>. </a:t>
            </a:r>
            <a:r>
              <a:rPr i="1" lang="en" sz="1200">
                <a:solidFill>
                  <a:schemeClr val="dk1"/>
                </a:solidFill>
                <a:highlight>
                  <a:srgbClr val="FFFFFF"/>
                </a:highlight>
              </a:rPr>
              <a:t>Adam</a:t>
            </a:r>
            <a:r>
              <a:rPr lang="en" sz="1200">
                <a:solidFill>
                  <a:schemeClr val="dk1"/>
                </a:solidFill>
                <a:highlight>
                  <a:srgbClr val="FFFFFF"/>
                </a:highlight>
              </a:rPr>
              <a:t> incorporates several aspects of other methods, such as rmsprop (root mean square) and adagrad (adaptive gradient), along with an adaptive learning rate. It's generally considered best-in-class for a wide variety of neural networks.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32" name="Google Shape;332;p49"/>
          <p:cNvGraphicFramePr/>
          <p:nvPr/>
        </p:nvGraphicFramePr>
        <p:xfrm>
          <a:off x="434888" y="2440425"/>
          <a:ext cx="3000000" cy="3000000"/>
        </p:xfrm>
        <a:graphic>
          <a:graphicData uri="http://schemas.openxmlformats.org/drawingml/2006/table">
            <a:tbl>
              <a:tblPr>
                <a:noFill/>
                <a:tableStyleId>{73256007-2207-4D0C-948B-428BE2FDEF96}</a:tableStyleId>
              </a:tblPr>
              <a:tblGrid>
                <a:gridCol w="82742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4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4</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5 nodes, and set the activation function to a</a:t>
                      </a:r>
                      <a:r>
                        <a:rPr lang="en" sz="1200">
                          <a:highlight>
                            <a:srgbClr val="FFFFFF"/>
                          </a:highlight>
                          <a:latin typeface="Consolas"/>
                          <a:ea typeface="Consolas"/>
                          <a:cs typeface="Consolas"/>
                          <a:sym typeface="Consolas"/>
                        </a:rPr>
                        <a:t> </a:t>
                      </a:r>
                      <a:r>
                        <a:rPr lang="en" sz="1200">
                          <a:solidFill>
                            <a:srgbClr val="455A64"/>
                          </a:solidFill>
                          <a:highlight>
                            <a:srgbClr val="FFFFFF"/>
                          </a:highlight>
                          <a:latin typeface="Consolas"/>
                          <a:ea typeface="Consolas"/>
                          <a:cs typeface="Consolas"/>
                          <a:sym typeface="Consolas"/>
                        </a:rPr>
                        <a:t>Softmax.</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5</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'softmax'</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Use the Categorical Cross Entropy loss function for a Multi-Class Classifier.</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'categorical_crossentropy'</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'adam'</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metrics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'accuracy'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Simple Image Classifier</a:t>
            </a:r>
            <a:endParaRPr>
              <a:solidFill>
                <a:srgbClr val="38761D"/>
              </a:solidFill>
            </a:endParaRPr>
          </a:p>
        </p:txBody>
      </p:sp>
      <p:pic>
        <p:nvPicPr>
          <p:cNvPr id="338" name="Google Shape;338;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39" name="Google Shape;339;p5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Image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Using neural networks for image classification is now used throughout computer vision. For small size "gray scale" images, we can use a DNN similar to what we have already described. This type of DNN has been widely published in use of the MNIST dataset; which is a dataset for recognizing handwritten digits. The dataset consists of grayscale images of size 28 x 28 pixels.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will need to make one change though. A grayscale image is a matrix (2D array). Think of them as a grid, sized height x width, where the width are the columns and the height are the rows. A DNN though takes as input a vector (1D array).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0" name="Google Shape;340;p50"/>
          <p:cNvPicPr preferRelativeResize="0"/>
          <p:nvPr/>
        </p:nvPicPr>
        <p:blipFill>
          <a:blip r:embed="rId4">
            <a:alphaModFix/>
          </a:blip>
          <a:stretch>
            <a:fillRect/>
          </a:stretch>
        </p:blipFill>
        <p:spPr>
          <a:xfrm>
            <a:off x="3785675" y="3085300"/>
            <a:ext cx="1400175" cy="1571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46" name="Google Shape;346;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47" name="Google Shape;347;p5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Matrix Flattening</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are going to do classification by treating each pixel as a </a:t>
            </a:r>
            <a:r>
              <a:rPr i="1" lang="en" sz="1200">
                <a:solidFill>
                  <a:schemeClr val="dk1"/>
                </a:solidFill>
                <a:highlight>
                  <a:srgbClr val="FFFFFF"/>
                </a:highlight>
              </a:rPr>
              <a:t>"feature"</a:t>
            </a:r>
            <a:r>
              <a:rPr lang="en" sz="1200">
                <a:solidFill>
                  <a:schemeClr val="dk1"/>
                </a:solidFill>
                <a:highlight>
                  <a:srgbClr val="FFFFFF"/>
                </a:highlight>
              </a:rPr>
              <a:t>. Using the example of the MNIST dataset, the 28 x 28 images will have 784 pixels, and thus 784 </a:t>
            </a:r>
            <a:r>
              <a:rPr i="1" lang="en" sz="1200">
                <a:solidFill>
                  <a:schemeClr val="dk1"/>
                </a:solidFill>
                <a:highlight>
                  <a:srgbClr val="FFFFFF"/>
                </a:highlight>
              </a:rPr>
              <a:t>"features"</a:t>
            </a:r>
            <a:r>
              <a:rPr lang="en" sz="1200">
                <a:solidFill>
                  <a:schemeClr val="dk1"/>
                </a:solidFill>
                <a:highlight>
                  <a:srgbClr val="FFFFFF"/>
                </a:highlight>
              </a:rPr>
              <a:t>. </a:t>
            </a:r>
            <a:r>
              <a:rPr b="1" lang="en" sz="1200">
                <a:solidFill>
                  <a:srgbClr val="0000FF"/>
                </a:solidFill>
                <a:highlight>
                  <a:srgbClr val="FFFFFF"/>
                </a:highlight>
              </a:rPr>
              <a:t>We convert the matrix (2D) into a vector (1D) by flattening it</a:t>
            </a:r>
            <a:r>
              <a:rPr lang="en" sz="1200">
                <a:solidFill>
                  <a:schemeClr val="dk1"/>
                </a:solidFill>
                <a:highlight>
                  <a:srgbClr val="FFFFFF"/>
                </a:highlight>
              </a:rPr>
              <a:t>. Flattening is the process where we place each row in sequential order into a vector. So the vector starts with the first row of pixels, followed by the second row of pixels, and continues by ending with the last row of pixels.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8" name="Google Shape;348;p51"/>
          <p:cNvPicPr preferRelativeResize="0"/>
          <p:nvPr/>
        </p:nvPicPr>
        <p:blipFill>
          <a:blip r:embed="rId4">
            <a:alphaModFix/>
          </a:blip>
          <a:stretch>
            <a:fillRect/>
          </a:stretch>
        </p:blipFill>
        <p:spPr>
          <a:xfrm>
            <a:off x="3140000" y="2439600"/>
            <a:ext cx="3181350" cy="61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3842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a:t>
            </a:r>
            <a:r>
              <a:rPr lang="en" sz="2400"/>
              <a:t> 1 :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2 :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3 : Wide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4: Advanced Convolutional Neura</a:t>
            </a:r>
            <a:r>
              <a:rPr lang="en" sz="2400"/>
              <a:t>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5: Mobile Convolutional Neural Networks</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54" name="Google Shape;354;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55" name="Google Shape;355;p5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Flattening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 our next example below, we add a layer at the beginning of our neural network to flatten the input, using the class </a:t>
            </a:r>
            <a:r>
              <a:rPr lang="en" sz="1200">
                <a:solidFill>
                  <a:schemeClr val="dk1"/>
                </a:solidFill>
                <a:highlight>
                  <a:srgbClr val="EFF0F1"/>
                </a:highlight>
              </a:rPr>
              <a:t>Flatten</a:t>
            </a:r>
            <a:r>
              <a:rPr lang="en" sz="1200">
                <a:solidFill>
                  <a:schemeClr val="dk1"/>
                </a:solidFill>
                <a:highlight>
                  <a:srgbClr val="FFFFFF"/>
                </a:highlight>
              </a:rPr>
              <a:t>. The remaining layers and activations are typical for the MNIST dataset.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56" name="Google Shape;356;p52"/>
          <p:cNvGraphicFramePr/>
          <p:nvPr/>
        </p:nvGraphicFramePr>
        <p:xfrm>
          <a:off x="502600" y="1930400"/>
          <a:ext cx="3000000" cy="3000000"/>
        </p:xfrm>
        <a:graphic>
          <a:graphicData uri="http://schemas.openxmlformats.org/drawingml/2006/table">
            <a:tbl>
              <a:tblPr>
                <a:noFill/>
                <a:tableStyleId>{73256007-2207-4D0C-948B-428BE2FDEF96}</a:tableStyleId>
              </a:tblPr>
              <a:tblGrid>
                <a:gridCol w="78857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Take input as a 28x28 matrix and flatten into a 784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(512 nodes) with input shape 784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(512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(10 nodes) with Sigmoid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Categorical Cross Entropy loss function for a Multi-Class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'categorical_crossentropy'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'adam'</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362" name="Google Shape;362;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3" name="Google Shape;363;p5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Model Summary</a:t>
            </a:r>
            <a:br>
              <a:rPr lang="en" sz="1200">
                <a:solidFill>
                  <a:schemeClr val="dk1"/>
                </a:solidFill>
                <a:highlight>
                  <a:srgbClr val="FFFFFF"/>
                </a:highlight>
              </a:rPr>
            </a:b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Let's now look at the layers using the </a:t>
            </a:r>
            <a:r>
              <a:rPr b="1" lang="en" sz="1200">
                <a:solidFill>
                  <a:schemeClr val="dk1"/>
                </a:solidFill>
                <a:highlight>
                  <a:srgbClr val="EFF0F1"/>
                </a:highlight>
              </a:rPr>
              <a:t>summary()</a:t>
            </a:r>
            <a:r>
              <a:rPr lang="en" sz="1200">
                <a:solidFill>
                  <a:schemeClr val="dk1"/>
                </a:solidFill>
                <a:highlight>
                  <a:srgbClr val="FFFFFF"/>
                </a:highlight>
              </a:rPr>
              <a:t> method. As you can see, the first layer in the summary is the flattened layer and shows that the output from the layer is 784 nodes. That's what we want. Also notice how many parameters the network will need to </a:t>
            </a:r>
            <a:r>
              <a:rPr i="1" lang="en" sz="1200">
                <a:solidFill>
                  <a:schemeClr val="dk1"/>
                </a:solidFill>
                <a:highlight>
                  <a:srgbClr val="FFFFFF"/>
                </a:highlight>
              </a:rPr>
              <a:t>"learn"</a:t>
            </a:r>
            <a:r>
              <a:rPr lang="en" sz="1200">
                <a:solidFill>
                  <a:schemeClr val="dk1"/>
                </a:solidFill>
                <a:highlight>
                  <a:srgbClr val="FFFFFF"/>
                </a:highlight>
              </a:rPr>
              <a:t> during training ~ </a:t>
            </a:r>
            <a:r>
              <a:rPr b="1" lang="en" sz="1200">
                <a:solidFill>
                  <a:srgbClr val="0000FF"/>
                </a:solidFill>
                <a:highlight>
                  <a:srgbClr val="FFFFFF"/>
                </a:highlight>
              </a:rPr>
              <a:t>nearly 700,000</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4" name="Google Shape;364;p53"/>
          <p:cNvGraphicFramePr/>
          <p:nvPr/>
        </p:nvGraphicFramePr>
        <p:xfrm>
          <a:off x="434913" y="1939925"/>
          <a:ext cx="3000000" cy="3000000"/>
        </p:xfrm>
        <a:graphic>
          <a:graphicData uri="http://schemas.openxmlformats.org/drawingml/2006/table">
            <a:tbl>
              <a:tblPr>
                <a:noFill/>
                <a:tableStyleId>{73256007-2207-4D0C-948B-428BE2FDEF96}</a:tableStyleId>
              </a:tblPr>
              <a:tblGrid>
                <a:gridCol w="8099075"/>
              </a:tblGrid>
              <a:tr h="12700">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Layer</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type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Output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Shape</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Param</a:t>
                      </a:r>
                      <a:r>
                        <a:rPr lang="en" sz="900">
                          <a:highlight>
                            <a:srgbClr val="FFFFFF"/>
                          </a:highlight>
                          <a:latin typeface="Consolas"/>
                          <a:ea typeface="Consolas"/>
                          <a:cs typeface="Consolas"/>
                          <a:sym typeface="Consolas"/>
                        </a:rPr>
                        <a:t> </a:t>
                      </a:r>
                      <a:r>
                        <a:rPr lang="en" sz="900">
                          <a:solidFill>
                            <a:srgbClr val="455A64"/>
                          </a:solidFill>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flatten_1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Flatten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784</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dense_69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401920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262656</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5130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activation_10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Activation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Total</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Trainable</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Non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trainable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endParaRPr sz="9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Overfitting</a:t>
            </a:r>
            <a:endParaRPr>
              <a:solidFill>
                <a:srgbClr val="38761D"/>
              </a:solidFill>
            </a:endParaRPr>
          </a:p>
        </p:txBody>
      </p:sp>
      <p:pic>
        <p:nvPicPr>
          <p:cNvPr id="370" name="Google Shape;370;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1" name="Google Shape;371;p5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highlight>
                  <a:srgbClr val="FFFFFF"/>
                </a:highlight>
              </a:rPr>
              <a:t>Overfitting</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During training, a dataset is split into training data and test data. Only the training data is used during the training of the neural network.</a:t>
            </a:r>
            <a:r>
              <a:rPr b="1" lang="en" sz="1200">
                <a:solidFill>
                  <a:srgbClr val="0000FF"/>
                </a:solidFill>
                <a:highlight>
                  <a:srgbClr val="FFFFFF"/>
                </a:highlight>
              </a:rPr>
              <a:t> Once the neural network has reached </a:t>
            </a:r>
            <a:r>
              <a:rPr b="1" i="1" lang="en" sz="1200">
                <a:solidFill>
                  <a:srgbClr val="0000FF"/>
                </a:solidFill>
                <a:highlight>
                  <a:srgbClr val="FFFFFF"/>
                </a:highlight>
              </a:rPr>
              <a:t>convergence</a:t>
            </a:r>
            <a:r>
              <a:rPr b="1" lang="en" sz="1200">
                <a:solidFill>
                  <a:srgbClr val="0000FF"/>
                </a:solidFill>
                <a:highlight>
                  <a:srgbClr val="FFFFFF"/>
                </a:highlight>
              </a:rPr>
              <a:t>, training stops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Afterwards, the training data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(i.e., no learning) to obtain an </a:t>
            </a:r>
            <a:r>
              <a:rPr b="1" lang="en" sz="1200">
                <a:solidFill>
                  <a:schemeClr val="dk1"/>
                </a:solidFill>
                <a:highlight>
                  <a:srgbClr val="FFFFFF"/>
                </a:highlight>
              </a:rPr>
              <a:t>accuracy</a:t>
            </a:r>
            <a:r>
              <a:rPr lang="en" sz="1200">
                <a:solidFill>
                  <a:schemeClr val="dk1"/>
                </a:solidFill>
                <a:highlight>
                  <a:srgbClr val="FFFFFF"/>
                </a:highlight>
              </a:rPr>
              <a:t>. In a train/test, the test data, which has been set aside and not used as part of training,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to obtain an accuracy.</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Ideally, the accuracy on the training data and the test data will be nearly identical. In reality, </a:t>
            </a:r>
            <a:r>
              <a:rPr b="1" lang="en" sz="1200">
                <a:solidFill>
                  <a:srgbClr val="0000FF"/>
                </a:solidFill>
                <a:highlight>
                  <a:srgbClr val="FFFFFF"/>
                </a:highlight>
              </a:rPr>
              <a:t>the test data will always be a little less. </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 reach </a:t>
            </a:r>
            <a:r>
              <a:rPr i="1" lang="en" sz="1200">
                <a:solidFill>
                  <a:schemeClr val="dk1"/>
                </a:solidFill>
                <a:highlight>
                  <a:srgbClr val="FFFFFF"/>
                </a:highlight>
              </a:rPr>
              <a:t>convergence</a:t>
            </a:r>
            <a:r>
              <a:rPr lang="en" sz="1200">
                <a:solidFill>
                  <a:schemeClr val="dk1"/>
                </a:solidFill>
                <a:highlight>
                  <a:srgbClr val="FFFFFF"/>
                </a:highlight>
              </a:rPr>
              <a:t>, continually passing the training data through the neural network will cause the neurons to more and more fit the data samples versus generalizing. This is known as </a:t>
            </a:r>
            <a:r>
              <a:rPr b="1" lang="en" sz="1200">
                <a:solidFill>
                  <a:schemeClr val="dk1"/>
                </a:solidFill>
                <a:highlight>
                  <a:srgbClr val="FFFFFF"/>
                </a:highlight>
              </a:rPr>
              <a:t>overfitting</a:t>
            </a:r>
            <a:r>
              <a:rPr lang="en" sz="1200">
                <a:solidFill>
                  <a:schemeClr val="dk1"/>
                </a:solidFill>
                <a:highlight>
                  <a:srgbClr val="FFFFFF"/>
                </a:highlight>
              </a:rPr>
              <a:t>. </a:t>
            </a:r>
            <a:r>
              <a:rPr b="1" lang="en" sz="1200">
                <a:solidFill>
                  <a:srgbClr val="0000FF"/>
                </a:solidFill>
                <a:highlight>
                  <a:srgbClr val="FFFFFF"/>
                </a:highlight>
              </a:rPr>
              <a:t>When the neural network is </a:t>
            </a:r>
            <a:r>
              <a:rPr b="1" i="1" lang="en" sz="1200">
                <a:solidFill>
                  <a:srgbClr val="0000FF"/>
                </a:solidFill>
                <a:highlight>
                  <a:srgbClr val="FFFFFF"/>
                </a:highlight>
              </a:rPr>
              <a:t>overfitted</a:t>
            </a:r>
            <a:r>
              <a:rPr b="1" lang="en" sz="1200">
                <a:solidFill>
                  <a:srgbClr val="0000FF"/>
                </a:solidFill>
                <a:highlight>
                  <a:srgbClr val="FFFFFF"/>
                </a:highlight>
              </a:rPr>
              <a:t> to the training data, you will get high training accuracy, but substantially lower accuracy on the test/evaluation data.</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Dropout</a:t>
            </a:r>
            <a:endParaRPr>
              <a:solidFill>
                <a:srgbClr val="38761D"/>
              </a:solidFill>
            </a:endParaRPr>
          </a:p>
        </p:txBody>
      </p:sp>
      <p:pic>
        <p:nvPicPr>
          <p:cNvPr id="377" name="Google Shape;37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78" name="Google Shape;378;p5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Dropout</a:t>
            </a:r>
            <a:endParaRPr b="1" sz="1200">
              <a:solidFill>
                <a:schemeClr val="dk1"/>
              </a:solidFill>
              <a:highlight>
                <a:srgbClr val="FFFFFF"/>
              </a:highlight>
            </a:endParaRPr>
          </a:p>
          <a:p>
            <a:pPr indent="0" lvl="0" marL="0" rtl="0" algn="l">
              <a:lnSpc>
                <a:spcPct val="115000"/>
              </a:lnSpc>
              <a:spcBef>
                <a:spcPts val="1100"/>
              </a:spcBef>
              <a:spcAft>
                <a:spcPts val="0"/>
              </a:spcAft>
              <a:buNone/>
            </a:pPr>
            <a:r>
              <a:rPr i="1" lang="en" sz="1200">
                <a:solidFill>
                  <a:schemeClr val="dk1"/>
                </a:solidFill>
                <a:highlight>
                  <a:srgbClr val="FFFFFF"/>
                </a:highlight>
              </a:rPr>
              <a:t>Regularization</a:t>
            </a:r>
            <a:r>
              <a:rPr lang="en" sz="1200">
                <a:solidFill>
                  <a:schemeClr val="dk1"/>
                </a:solidFill>
                <a:highlight>
                  <a:srgbClr val="FFFFFF"/>
                </a:highlight>
              </a:rPr>
              <a:t> is a method to address </a:t>
            </a:r>
            <a:r>
              <a:rPr i="1" lang="en" sz="1200">
                <a:solidFill>
                  <a:schemeClr val="dk1"/>
                </a:solidFill>
                <a:highlight>
                  <a:srgbClr val="FFFFFF"/>
                </a:highlight>
              </a:rPr>
              <a:t>overfitting</a:t>
            </a:r>
            <a:r>
              <a:rPr lang="en" sz="1200">
                <a:solidFill>
                  <a:schemeClr val="dk1"/>
                </a:solidFill>
                <a:highlight>
                  <a:srgbClr val="FFFFFF"/>
                </a:highlight>
              </a:rPr>
              <a:t> when training neural networks. The most basic type of regularization is called </a:t>
            </a:r>
            <a:r>
              <a:rPr i="1" lang="en" sz="1200">
                <a:solidFill>
                  <a:schemeClr val="dk1"/>
                </a:solidFill>
                <a:highlight>
                  <a:srgbClr val="FFFFFF"/>
                </a:highlight>
              </a:rPr>
              <a:t>dropout</a:t>
            </a:r>
            <a:r>
              <a:rPr lang="en" sz="1200">
                <a:solidFill>
                  <a:schemeClr val="dk1"/>
                </a:solidFill>
                <a:highlight>
                  <a:srgbClr val="FFFFFF"/>
                </a:highlight>
              </a:rPr>
              <a:t>. </a:t>
            </a:r>
            <a:r>
              <a:rPr b="1" lang="en" sz="1200">
                <a:solidFill>
                  <a:srgbClr val="0000FF"/>
                </a:solidFill>
                <a:highlight>
                  <a:srgbClr val="FFFFFF"/>
                </a:highlight>
              </a:rPr>
              <a:t>Dropout is like forgetting.</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a:t>
            </a:r>
            <a:r>
              <a:rPr i="1" lang="en" sz="1200">
                <a:solidFill>
                  <a:schemeClr val="dk1"/>
                </a:solidFill>
                <a:highlight>
                  <a:srgbClr val="FFFFFF"/>
                </a:highlight>
              </a:rPr>
              <a:t>dropout</a:t>
            </a:r>
            <a:r>
              <a:rPr lang="en" sz="1200">
                <a:solidFill>
                  <a:schemeClr val="dk1"/>
                </a:solidFill>
                <a:highlight>
                  <a:srgbClr val="FFFFFF"/>
                </a:highlight>
              </a:rPr>
              <a:t> technique in neural networks mimics this process. Between any layer you can add a dropout layer where you specify a percentage (between 0 and 1) to forget. The nodes themselves won't be dropped, but instead a random selection on each forward feed will not pass a signal forward (forget).</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79" name="Google Shape;379;p55"/>
          <p:cNvGraphicFramePr/>
          <p:nvPr/>
        </p:nvGraphicFramePr>
        <p:xfrm>
          <a:off x="460638" y="2571750"/>
          <a:ext cx="3000000" cy="3000000"/>
        </p:xfrm>
        <a:graphic>
          <a:graphicData uri="http://schemas.openxmlformats.org/drawingml/2006/table">
            <a:tbl>
              <a:tblPr>
                <a:noFill/>
                <a:tableStyleId>{73256007-2207-4D0C-948B-428BE2FDEF96}</a:tableStyleId>
              </a:tblPr>
              <a:tblGrid>
                <a:gridCol w="832665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Dropout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hidden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Code Lab #1</a:t>
            </a:r>
            <a:endParaRPr>
              <a:solidFill>
                <a:srgbClr val="38761D"/>
              </a:solidFill>
            </a:endParaRPr>
          </a:p>
        </p:txBody>
      </p:sp>
      <p:pic>
        <p:nvPicPr>
          <p:cNvPr id="385" name="Google Shape;385;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86" name="Google Shape;386;p5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Optional Code Lab - </a:t>
            </a:r>
            <a:r>
              <a:rPr b="1" lang="en" sz="1200">
                <a:solidFill>
                  <a:srgbClr val="0000FF"/>
                </a:solidFill>
                <a:highlight>
                  <a:srgbClr val="FFFFFF"/>
                </a:highlight>
              </a:rPr>
              <a:t>G</a:t>
            </a:r>
            <a:r>
              <a:rPr b="1" lang="en" sz="1200">
                <a:solidFill>
                  <a:srgbClr val="0000FF"/>
                </a:solidFill>
                <a:highlight>
                  <a:srgbClr val="FFFFFF"/>
                </a:highlight>
              </a:rPr>
              <a:t>et Started with a Deep Neural Network (DNN)</a:t>
            </a:r>
            <a:r>
              <a:rPr b="1" lang="en" sz="1650">
                <a:solidFill>
                  <a:srgbClr val="337AB7"/>
                </a:solidFill>
                <a:highlight>
                  <a:srgbClr val="FFFFFF"/>
                </a:highlight>
                <a:uFill>
                  <a:noFill/>
                </a:uFill>
                <a:hlinkClick r:id="rId4"/>
              </a:rPr>
              <a:t>¶</a:t>
            </a:r>
            <a:endParaRPr b="1" sz="1650">
              <a:solidFill>
                <a:srgbClr val="337AB7"/>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						</a:t>
            </a:r>
            <a:r>
              <a:rPr lang="en" sz="1000">
                <a:solidFill>
                  <a:srgbClr val="337AB7"/>
                </a:solidFill>
                <a:highlight>
                  <a:srgbClr val="FAFAFA"/>
                </a:highlight>
                <a:uFill>
                  <a:noFill/>
                </a:uFill>
                <a:hlinkClick r:id="rId5"/>
              </a:rPr>
              <a:t>Idiomatic Programmer - handbook 1 - Codelab 1.ipynb</a:t>
            </a:r>
            <a:endParaRPr sz="1200">
              <a:solidFill>
                <a:schemeClr val="dk1"/>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a:t>
            </a:r>
            <a:endParaRPr>
              <a:solidFill>
                <a:srgbClr val="38761D"/>
              </a:solidFill>
            </a:endParaRPr>
          </a:p>
        </p:txBody>
      </p:sp>
      <p:pic>
        <p:nvPicPr>
          <p:cNvPr id="392" name="Google Shape;392;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393" name="Google Shape;393;p5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Convolutional Neural Networks (CNN)</a:t>
            </a:r>
            <a:endParaRPr b="1" sz="1200">
              <a:solidFill>
                <a:srgbClr val="434343"/>
              </a:solidFill>
            </a:endParaRPr>
          </a:p>
          <a:p>
            <a:pPr indent="0" lvl="0" marL="0" rtl="0" algn="l">
              <a:lnSpc>
                <a:spcPct val="115000"/>
              </a:lnSpc>
              <a:spcBef>
                <a:spcPts val="1100"/>
              </a:spcBef>
              <a:spcAft>
                <a:spcPts val="0"/>
              </a:spcAft>
              <a:buNone/>
            </a:pPr>
            <a:r>
              <a:rPr lang="en" sz="1200">
                <a:solidFill>
                  <a:schemeClr val="dk1"/>
                </a:solidFill>
              </a:rPr>
              <a:t>Convolutional Neural Networks (</a:t>
            </a:r>
            <a:r>
              <a:rPr b="1" lang="en" sz="1200">
                <a:solidFill>
                  <a:schemeClr val="dk1"/>
                </a:solidFill>
              </a:rPr>
              <a:t>CNN</a:t>
            </a:r>
            <a:r>
              <a:rPr lang="en" sz="1200">
                <a:solidFill>
                  <a:schemeClr val="dk1"/>
                </a:solidFill>
              </a:rPr>
              <a:t>) are a type of neural network that can be viewed as </a:t>
            </a:r>
            <a:r>
              <a:rPr b="1" lang="en" sz="1200">
                <a:solidFill>
                  <a:srgbClr val="0000FF"/>
                </a:solidFill>
              </a:rPr>
              <a:t>consisting of two parts, a frontend and a backend</a:t>
            </a:r>
            <a:r>
              <a:rPr lang="en" sz="1200">
                <a:solidFill>
                  <a:schemeClr val="dk1"/>
                </a:solidFill>
              </a:rPr>
              <a:t>. The backend is a deep neural network (DNN). The name convolutional neural network comes from the frontend, referred to as a convolutional layer(s). The frontend acts as a preprocessor.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DNN backend does the "classification learning"</a:t>
            </a:r>
            <a:r>
              <a:rPr lang="en" sz="1200">
                <a:solidFill>
                  <a:schemeClr val="dk1"/>
                </a:solidFill>
              </a:rPr>
              <a:t>. The CNN frontend preprocesses the image data into a form which is computationally practical for the DNN to learn from.</a:t>
            </a:r>
            <a:r>
              <a:rPr b="1" lang="en" sz="1200">
                <a:solidFill>
                  <a:srgbClr val="0000FF"/>
                </a:solidFill>
              </a:rPr>
              <a:t> The CNN frontend does the "feature learning"</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94" name="Google Shape;394;p57"/>
          <p:cNvPicPr preferRelativeResize="0"/>
          <p:nvPr/>
        </p:nvPicPr>
        <p:blipFill>
          <a:blip r:embed="rId4">
            <a:alphaModFix/>
          </a:blip>
          <a:stretch>
            <a:fillRect/>
          </a:stretch>
        </p:blipFill>
        <p:spPr>
          <a:xfrm>
            <a:off x="1466275" y="2647525"/>
            <a:ext cx="6143204" cy="2320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Classifier</a:t>
            </a:r>
            <a:endParaRPr>
              <a:solidFill>
                <a:srgbClr val="38761D"/>
              </a:solidFill>
            </a:endParaRPr>
          </a:p>
        </p:txBody>
      </p:sp>
      <p:pic>
        <p:nvPicPr>
          <p:cNvPr id="400" name="Google Shape;40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01" name="Google Shape;401;p5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CNN Classifier</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Once we get to larger image sizes, the number of pixels for a DNN becomes computationally too expensive to be feasible. Presume you have a 1MB image, where each pixel is represented by a single byte (0..255 value). </a:t>
            </a:r>
            <a:r>
              <a:rPr b="1" lang="en" sz="1200">
                <a:solidFill>
                  <a:srgbClr val="0000FF"/>
                </a:solidFill>
              </a:rPr>
              <a:t>At 1MB you have one million pixels. That would require an input vector of 1,000,000 elements.</a:t>
            </a:r>
            <a:r>
              <a:rPr lang="en" sz="1200">
                <a:solidFill>
                  <a:schemeClr val="dk1"/>
                </a:solidFill>
              </a:rPr>
              <a:t> And let's assume that input layer has 1024 nodes. The number of weights to </a:t>
            </a:r>
            <a:r>
              <a:rPr i="1" lang="en" sz="1200">
                <a:solidFill>
                  <a:schemeClr val="dk1"/>
                </a:solidFill>
              </a:rPr>
              <a:t>"update and learn"</a:t>
            </a:r>
            <a:r>
              <a:rPr lang="en" sz="1200">
                <a:solidFill>
                  <a:schemeClr val="dk1"/>
                </a:solidFill>
              </a:rPr>
              <a:t> learn </a:t>
            </a:r>
            <a:r>
              <a:rPr b="1" lang="en" sz="1200">
                <a:solidFill>
                  <a:srgbClr val="0000FF"/>
                </a:solidFill>
              </a:rPr>
              <a:t>would be over a billion (1 million x 1024) at just the input layer! </a:t>
            </a:r>
            <a:endParaRPr b="1" sz="1200">
              <a:solidFill>
                <a:srgbClr val="0000F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Contrast this to the MNIST example where we had 784 pixels times 512 nodes on our input layer. </a:t>
            </a:r>
            <a:r>
              <a:rPr b="1" lang="en" sz="1200">
                <a:solidFill>
                  <a:srgbClr val="0000FF"/>
                </a:solidFill>
              </a:rPr>
              <a:t>That's 400,000 weights to learn, which is considerably smaller than 1 billion.</a:t>
            </a:r>
            <a:r>
              <a:rPr lang="en" sz="1200">
                <a:solidFill>
                  <a:schemeClr val="dk1"/>
                </a:solidFill>
              </a:rPr>
              <a:t>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Resize</a:t>
            </a:r>
            <a:endParaRPr>
              <a:solidFill>
                <a:srgbClr val="38761D"/>
              </a:solidFill>
            </a:endParaRPr>
          </a:p>
        </p:txBody>
      </p:sp>
      <p:pic>
        <p:nvPicPr>
          <p:cNvPr id="407" name="Google Shape;40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08" name="Google Shape;408;p5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Downsampling (Resize)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One approach is to reduce the resolution of the image (</a:t>
            </a:r>
            <a:r>
              <a:rPr b="1" lang="en" sz="1200">
                <a:solidFill>
                  <a:schemeClr val="dk1"/>
                </a:solidFill>
              </a:rPr>
              <a:t>downsampling</a:t>
            </a:r>
            <a:r>
              <a:rPr lang="en" sz="1200">
                <a:solidFill>
                  <a:schemeClr val="dk1"/>
                </a:solidFill>
              </a:rPr>
              <a:t>). At some point if we reduce too far we lose the ability to distinguish clearly what's in the image - it becomes fuzzy and/or has artifacts. So, the first step is to reduce the resolution down to the level that we still have enough details. The </a:t>
            </a:r>
            <a:r>
              <a:rPr b="1" lang="en" sz="1200">
                <a:solidFill>
                  <a:srgbClr val="0000FF"/>
                </a:solidFill>
              </a:rPr>
              <a:t>common convention for everyday computer vision is around 224 x 224</a:t>
            </a:r>
            <a:r>
              <a:rPr lang="en" sz="1200">
                <a:solidFill>
                  <a:schemeClr val="dk1"/>
                </a:solidFill>
              </a:rPr>
              <a:t>.  </a:t>
            </a:r>
            <a:r>
              <a:rPr b="1" lang="en" sz="1200">
                <a:solidFill>
                  <a:srgbClr val="0000FF"/>
                </a:solidFill>
              </a:rPr>
              <a:t>We do this by resizing</a:t>
            </a:r>
            <a:r>
              <a:rPr lang="en" sz="1200">
                <a:solidFill>
                  <a:schemeClr val="dk1"/>
                </a:solidFill>
              </a:rPr>
              <a:t>. Even at this lower resolution and three channels for color images, and an input layer of 1024 nodes, we still have 154 million weights to </a:t>
            </a:r>
            <a:r>
              <a:rPr i="1" lang="en" sz="1200">
                <a:solidFill>
                  <a:schemeClr val="dk1"/>
                </a:solidFill>
              </a:rPr>
              <a:t>"update and learn"</a:t>
            </a:r>
            <a:r>
              <a:rPr lang="en" sz="1200">
                <a:solidFill>
                  <a:schemeClr val="dk1"/>
                </a:solidFill>
              </a:rPr>
              <a:t> (224 x 224 x 3 x 1024).</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09" name="Google Shape;409;p59"/>
          <p:cNvPicPr preferRelativeResize="0"/>
          <p:nvPr/>
        </p:nvPicPr>
        <p:blipFill>
          <a:blip r:embed="rId4">
            <a:alphaModFix/>
          </a:blip>
          <a:stretch>
            <a:fillRect/>
          </a:stretch>
        </p:blipFill>
        <p:spPr>
          <a:xfrm>
            <a:off x="2429475" y="2324050"/>
            <a:ext cx="5114324" cy="281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Layers</a:t>
            </a:r>
            <a:endParaRPr>
              <a:solidFill>
                <a:srgbClr val="38761D"/>
              </a:solidFill>
            </a:endParaRPr>
          </a:p>
        </p:txBody>
      </p:sp>
      <p:pic>
        <p:nvPicPr>
          <p:cNvPr id="415" name="Google Shape;41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16" name="Google Shape;416;p6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Convolutional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So training on real-world images was out of reach with neural networks until the </a:t>
            </a:r>
            <a:r>
              <a:rPr b="1" lang="en" sz="1200">
                <a:solidFill>
                  <a:srgbClr val="0000FF"/>
                </a:solidFill>
              </a:rPr>
              <a:t>discovery of using convolutional layers</a:t>
            </a:r>
            <a:r>
              <a:rPr lang="en" sz="1200">
                <a:solidFill>
                  <a:schemeClr val="dk1"/>
                </a:solidFill>
              </a:rPr>
              <a:t>. To begin with, a convolutional layer is a frontend to a neural network, which </a:t>
            </a:r>
            <a:r>
              <a:rPr b="1" lang="en" sz="1200">
                <a:solidFill>
                  <a:srgbClr val="0000FF"/>
                </a:solidFill>
              </a:rPr>
              <a:t>transforms the images from a high dimensional pixel based image to a substantially lower dimensionality feature based image</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
                <a:solidFill>
                  <a:schemeClr val="dk1"/>
                </a:solidFill>
              </a:rPr>
              <a:t>The substantially lower dimensionality features can then be inputted as the input vector to a DNN.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Thus, a convolutional frontend is a frontend between the image data and the DNN.</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22" name="Google Shape;42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23" name="Google Shape;423;p6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Feature Detection (Human)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these higher resolution and more complex images, we do recognition by detecting and </a:t>
            </a:r>
            <a:r>
              <a:rPr b="1" lang="en" sz="1200">
                <a:solidFill>
                  <a:srgbClr val="0000FF"/>
                </a:solidFill>
              </a:rPr>
              <a:t>classifying features instead of classifying pixel positions</a:t>
            </a:r>
            <a:r>
              <a:rPr lang="en" sz="1200">
                <a:solidFill>
                  <a:schemeClr val="dk1"/>
                </a:solidFill>
              </a:rPr>
              <a:t>. Visualize an image, and ask yourself what makes you recognize what's there? Go beyond the high level of asking is that a person, a cat, a building, but ask why can you seperate in a picture a person standing in front of a building, or a person holding a cat.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Your eyes are recognizing low-level features, such as edges, blurs, contrast, etc. These</a:t>
            </a:r>
            <a:r>
              <a:rPr b="1" lang="en" sz="1200">
                <a:solidFill>
                  <a:srgbClr val="0000FF"/>
                </a:solidFill>
              </a:rPr>
              <a:t> low-level features are built up into contours and then spatial relationships</a:t>
            </a:r>
            <a:r>
              <a:rPr lang="en" sz="1200">
                <a:solidFill>
                  <a:schemeClr val="dk1"/>
                </a:solidFill>
              </a:rPr>
              <a:t>. Suddenly, the eye/brain have the ability to recognize nose, ears, eyes - that's a cat face, that's a human face.</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24" name="Google Shape;424;p61"/>
          <p:cNvPicPr preferRelativeResize="0"/>
          <p:nvPr/>
        </p:nvPicPr>
        <p:blipFill>
          <a:blip r:embed="rId4">
            <a:alphaModFix/>
          </a:blip>
          <a:stretch>
            <a:fillRect/>
          </a:stretch>
        </p:blipFill>
        <p:spPr>
          <a:xfrm>
            <a:off x="2176950" y="2975850"/>
            <a:ext cx="4595525" cy="1992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Types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sz="1350">
                <a:solidFill>
                  <a:schemeClr val="dk1"/>
                </a:solidFill>
              </a:rPr>
              <a:t>Identify the Type of Model for the Problem</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is about building neural network models. </a:t>
            </a:r>
            <a:endParaRPr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Neural Network layouts fall into four primary categories:</a:t>
            </a:r>
            <a:br>
              <a:rPr lang="en" sz="1200">
                <a:solidFill>
                  <a:schemeClr val="dk1"/>
                </a:solidFill>
              </a:rPr>
            </a:b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highlight>
                  <a:srgbClr val="FFFFFF"/>
                </a:highlight>
              </a:rPr>
              <a:t>1. DNN (Deep Neural Networks) - These are good for numerical solutions.</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None/>
            </a:pPr>
            <a:r>
              <a:rPr lang="en" sz="1200">
                <a:solidFill>
                  <a:srgbClr val="0000FF"/>
                </a:solidFill>
                <a:highlight>
                  <a:srgbClr val="FFFFFF"/>
                </a:highlight>
              </a:rPr>
              <a:t>2. CNN (Convolutional Neural Networks) - These are good for computer vision solutions and  </a:t>
            </a:r>
            <a:br>
              <a:rPr lang="en" sz="1200">
                <a:solidFill>
                  <a:srgbClr val="0000FF"/>
                </a:solidFill>
                <a:highlight>
                  <a:srgbClr val="FFFFFF"/>
                </a:highlight>
              </a:rPr>
            </a:br>
            <a:r>
              <a:rPr lang="en" sz="1200">
                <a:solidFill>
                  <a:srgbClr val="0000FF"/>
                </a:solidFill>
                <a:highlight>
                  <a:srgbClr val="FFFFFF"/>
                </a:highlight>
              </a:rPr>
              <a:t>                (audio) signal processing.</a:t>
            </a:r>
            <a:endParaRPr sz="1200">
              <a:solidFill>
                <a:srgbClr val="0000FF"/>
              </a:solidFill>
              <a:highlight>
                <a:srgbClr val="FFFFFF"/>
              </a:highlight>
            </a:endParaRPr>
          </a:p>
          <a:p>
            <a:pPr indent="457200" lvl="0" marL="0" rtl="0" algn="l">
              <a:lnSpc>
                <a:spcPct val="115000"/>
              </a:lnSpc>
              <a:spcBef>
                <a:spcPts val="0"/>
              </a:spcBef>
              <a:spcAft>
                <a:spcPts val="0"/>
              </a:spcAft>
              <a:buNone/>
            </a:pPr>
            <a:br>
              <a:rPr lang="en" sz="1200">
                <a:solidFill>
                  <a:srgbClr val="0000FF"/>
                </a:solidFill>
                <a:highlight>
                  <a:srgbClr val="FFFFFF"/>
                </a:highlight>
              </a:rPr>
            </a:br>
            <a:r>
              <a:rPr lang="en" sz="1200">
                <a:solidFill>
                  <a:schemeClr val="dk1"/>
                </a:solidFill>
                <a:highlight>
                  <a:srgbClr val="FFFFFF"/>
                </a:highlight>
              </a:rPr>
              <a:t>	3. RNN (Recurrent Neural Networks) - These are good for text and speech recognition, and </a:t>
            </a:r>
            <a:br>
              <a:rPr lang="en" sz="1200">
                <a:solidFill>
                  <a:schemeClr val="dk1"/>
                </a:solidFill>
                <a:highlight>
                  <a:srgbClr val="FFFFFF"/>
                </a:highlight>
              </a:rPr>
            </a:br>
            <a:r>
              <a:rPr lang="en" sz="1200">
                <a:solidFill>
                  <a:schemeClr val="dk1"/>
                </a:solidFill>
                <a:highlight>
                  <a:srgbClr val="FFFFFF"/>
                </a:highlight>
              </a:rPr>
              <a:t>                anything else that has a time sequence nature to it.</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4. GAN (Generative Adversarial Networks) - These are good for synthesizing creative </a:t>
            </a:r>
            <a:br>
              <a:rPr lang="en" sz="1200">
                <a:solidFill>
                  <a:schemeClr val="dk1"/>
                </a:solidFill>
                <a:highlight>
                  <a:srgbClr val="FFFFFF"/>
                </a:highlight>
              </a:rPr>
            </a:br>
            <a:r>
              <a:rPr lang="en" sz="1200">
                <a:solidFill>
                  <a:schemeClr val="dk1"/>
                </a:solidFill>
                <a:highlight>
                  <a:srgbClr val="FFFFFF"/>
                </a:highlight>
              </a:rPr>
              <a:t>               works, and reconstruction.</a:t>
            </a:r>
            <a:endParaRPr sz="1200">
              <a:solidFill>
                <a:schemeClr val="dk1"/>
              </a:solidFill>
              <a:highlight>
                <a:srgbClr val="FFFFFF"/>
              </a:highlight>
            </a:endParaRPr>
          </a:p>
          <a:p>
            <a:pPr indent="0" lvl="0" marL="137160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30" name="Google Shape;43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31" name="Google Shape;431;p6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Detection (Convolution)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c</a:t>
            </a:r>
            <a:r>
              <a:rPr b="1" lang="en" sz="1200">
                <a:solidFill>
                  <a:srgbClr val="0000FF"/>
                </a:solidFill>
              </a:rPr>
              <a:t>onvolutional layer performs the task of feature detection within an image</a:t>
            </a:r>
            <a:r>
              <a:rPr lang="en" sz="1200">
                <a:solidFill>
                  <a:schemeClr val="dk1"/>
                </a:solidFill>
              </a:rPr>
              <a:t>. Each convolution consists of a set of filters. These </a:t>
            </a:r>
            <a:r>
              <a:rPr b="1" lang="en" sz="1200">
                <a:solidFill>
                  <a:srgbClr val="0000FF"/>
                </a:solidFill>
              </a:rPr>
              <a:t>filters are NxM matrices of values that are used to detect the likely presence (detection) of a feature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are </a:t>
            </a:r>
            <a:r>
              <a:rPr b="1" lang="en" sz="1200">
                <a:solidFill>
                  <a:srgbClr val="0000FF"/>
                </a:solidFill>
              </a:rPr>
              <a:t>slid across the image, and at each location a comparison is made between the filter and the pixel values at that location</a:t>
            </a:r>
            <a:r>
              <a:rPr lang="en" sz="1200">
                <a:solidFill>
                  <a:schemeClr val="dk1"/>
                </a:solidFill>
              </a:rPr>
              <a:t>. That comparison is done with a matrix dot product.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What's important, is the result of this operation will</a:t>
            </a:r>
            <a:r>
              <a:rPr b="1" lang="en" sz="1200">
                <a:solidFill>
                  <a:srgbClr val="0000FF"/>
                </a:solidFill>
              </a:rPr>
              <a:t> generate a value that indicates how strongly the feature was detected at that location in the image</a:t>
            </a:r>
            <a:r>
              <a:rPr lang="en" sz="1200">
                <a:solidFill>
                  <a:schemeClr val="dk1"/>
                </a:solidFill>
              </a:rPr>
              <a:t>. For example, a value of 4 would indicate a stronger presence of the feature than the value of 1.</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Filters</a:t>
            </a:r>
            <a:endParaRPr>
              <a:solidFill>
                <a:srgbClr val="38761D"/>
              </a:solidFill>
            </a:endParaRPr>
          </a:p>
        </p:txBody>
      </p:sp>
      <p:pic>
        <p:nvPicPr>
          <p:cNvPr id="437" name="Google Shape;43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38" name="Google Shape;438;p6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are Learned</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neural networks, imaging scientists hand designed these filters. Today, the filters along with the weights in the neural network are </a:t>
            </a:r>
            <a:r>
              <a:rPr i="1" lang="en" sz="1200">
                <a:solidFill>
                  <a:schemeClr val="dk1"/>
                </a:solidFill>
              </a:rPr>
              <a:t>"learned"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 convolutional layer, one specifies the size of the filter and the number of filters. Typical filter sizes are 3x3 and 5x5, with </a:t>
            </a:r>
            <a:r>
              <a:rPr b="1" lang="en" sz="1200">
                <a:solidFill>
                  <a:srgbClr val="0000FF"/>
                </a:solidFill>
              </a:rPr>
              <a:t>3x3 the most common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number of filters varies more, but they are typically multiples of 16, such as 16, 32 or 64</a:t>
            </a:r>
            <a:r>
              <a:rPr lang="en" sz="1200">
                <a:solidFill>
                  <a:schemeClr val="dk1"/>
                </a:solidFill>
              </a:rPr>
              <a:t> are the most common.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Maps</a:t>
            </a:r>
            <a:endParaRPr>
              <a:solidFill>
                <a:srgbClr val="38761D"/>
              </a:solidFill>
            </a:endParaRPr>
          </a:p>
        </p:txBody>
      </p:sp>
      <p:pic>
        <p:nvPicPr>
          <p:cNvPr id="444" name="Google Shape;444;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45" name="Google Shape;445;p6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Maps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one specifies a stride. </a:t>
            </a:r>
            <a:r>
              <a:rPr b="1" lang="en" sz="1200">
                <a:solidFill>
                  <a:srgbClr val="0000FF"/>
                </a:solidFill>
              </a:rPr>
              <a:t>The stride is the rate that the filter is slid across the image</a:t>
            </a:r>
            <a:r>
              <a:rPr lang="en" sz="1200">
                <a:solidFill>
                  <a:schemeClr val="dk1"/>
                </a:solidFill>
              </a:rPr>
              <a:t>. For example, if the stride is one, the filter advances one pixel at a time, thus the filter would partially overlap with the previous step in a 3x3 filter (and consequently so would a stride of 2). In a stride of 3, there would be no overlap. Most common practice is to use strides of 1 and 2.</a:t>
            </a:r>
            <a:r>
              <a:rPr b="1" lang="en" sz="1200">
                <a:solidFill>
                  <a:srgbClr val="0000FF"/>
                </a:solidFill>
              </a:rPr>
              <a:t> Each filter that is </a:t>
            </a:r>
            <a:r>
              <a:rPr b="1" i="1" lang="en" sz="1200">
                <a:solidFill>
                  <a:srgbClr val="0000FF"/>
                </a:solidFill>
              </a:rPr>
              <a:t>"learned"</a:t>
            </a:r>
            <a:r>
              <a:rPr b="1" lang="en" sz="1200">
                <a:solidFill>
                  <a:srgbClr val="0000FF"/>
                </a:solidFill>
              </a:rPr>
              <a:t> produces a feature map</a:t>
            </a:r>
            <a:r>
              <a:rPr lang="en" sz="1200">
                <a:solidFill>
                  <a:schemeClr val="dk1"/>
                </a:solidFill>
              </a:rPr>
              <a:t>, which is a mapping (where) on how strongly the feature is detected in the image.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46" name="Google Shape;446;p64"/>
          <p:cNvPicPr preferRelativeResize="0"/>
          <p:nvPr/>
        </p:nvPicPr>
        <p:blipFill>
          <a:blip r:embed="rId4">
            <a:alphaModFix/>
          </a:blip>
          <a:stretch>
            <a:fillRect/>
          </a:stretch>
        </p:blipFill>
        <p:spPr>
          <a:xfrm>
            <a:off x="1947849" y="2388925"/>
            <a:ext cx="5784226" cy="2644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Filters &amp; Strides</a:t>
            </a:r>
            <a:endParaRPr>
              <a:solidFill>
                <a:srgbClr val="38761D"/>
              </a:solidFill>
            </a:endParaRPr>
          </a:p>
        </p:txBody>
      </p:sp>
      <p:pic>
        <p:nvPicPr>
          <p:cNvPr id="452" name="Google Shape;452;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53" name="Google Shape;453;p6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and Strides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there are multiple convolutional layers, the common practice is to keep the same or increase the number of filters on deeper layers, and to use stride of 1 on the first layer and 2 on deeper layers.</a:t>
            </a: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increase in filters provides the means to go from coarse detection of features to more detailed detection within coarse features, while the increase in stride offsets the increase in size of retained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457200" lvl="0" marL="1828800" rtl="0" algn="l">
              <a:lnSpc>
                <a:spcPct val="115000"/>
              </a:lnSpc>
              <a:spcBef>
                <a:spcPts val="0"/>
              </a:spcBef>
              <a:spcAft>
                <a:spcPts val="0"/>
              </a:spcAft>
              <a:buNone/>
            </a:pPr>
            <a:r>
              <a:rPr b="1" lang="en">
                <a:solidFill>
                  <a:srgbClr val="0000FF"/>
                </a:solidFill>
              </a:rPr>
              <a:t>More Filters     =&gt; More Data</a:t>
            </a:r>
            <a:endParaRPr b="1">
              <a:solidFill>
                <a:srgbClr val="0000FF"/>
              </a:solidFill>
            </a:endParaRPr>
          </a:p>
          <a:p>
            <a:pPr indent="0" lvl="0" marL="0" rtl="0" algn="l">
              <a:lnSpc>
                <a:spcPct val="115000"/>
              </a:lnSpc>
              <a:spcBef>
                <a:spcPts val="0"/>
              </a:spcBef>
              <a:spcAft>
                <a:spcPts val="0"/>
              </a:spcAft>
              <a:buNone/>
            </a:pPr>
            <a:br>
              <a:rPr b="1" lang="en">
                <a:solidFill>
                  <a:srgbClr val="0000FF"/>
                </a:solidFill>
              </a:rPr>
            </a:br>
            <a:r>
              <a:rPr b="1" lang="en">
                <a:solidFill>
                  <a:srgbClr val="0000FF"/>
                </a:solidFill>
              </a:rPr>
              <a:t>					Bigger Strides =&gt; Less Data</a:t>
            </a:r>
            <a:endParaRPr b="1">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59" name="Google Shape;459;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60" name="Google Shape;460;p6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Even though each feature map generated is less than the size of the image (e.g., ~75% to 90% reduction),</a:t>
            </a:r>
            <a:r>
              <a:rPr b="1" lang="en" sz="1200">
                <a:solidFill>
                  <a:srgbClr val="0000FF"/>
                </a:solidFill>
              </a:rPr>
              <a:t> because we generate multiple feature maps (e.g., 16), the total data size has gone up</a:t>
            </a:r>
            <a:r>
              <a:rPr lang="en" sz="1200">
                <a:solidFill>
                  <a:schemeClr val="dk1"/>
                </a:solidFill>
              </a:rPr>
              <a:t>. The next step is to reduce the total amount of data, while retaining the features detected and corresponding spatial relationship between the detected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step is referred to as pooling. </a:t>
            </a:r>
            <a:r>
              <a:rPr b="1" lang="en" sz="1200">
                <a:solidFill>
                  <a:srgbClr val="0000FF"/>
                </a:solidFill>
              </a:rPr>
              <a:t>Pooling is the same as downsampling (or sub-sampling); whereby the feature maps are resized to a smaller dimension </a:t>
            </a:r>
            <a:r>
              <a:rPr lang="en" sz="1200">
                <a:solidFill>
                  <a:schemeClr val="dk1"/>
                </a:solidFill>
              </a:rPr>
              <a:t>using either max (downsampling) or mean (sub-sampling) pixel average within the feature map.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66" name="Google Shape;466;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67" name="Google Shape;467;p6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In pooling, we set the size of the area to pool as a NxM matrix as well as a stride. The common practice is a 2x2 pool size with a stride of 2. This will result in a 75% reduction in pixel data, while still preserving enough resolution that the detected features are not lost through pooling.</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68" name="Google Shape;468;p67"/>
          <p:cNvPicPr preferRelativeResize="0"/>
          <p:nvPr/>
        </p:nvPicPr>
        <p:blipFill>
          <a:blip r:embed="rId4">
            <a:alphaModFix/>
          </a:blip>
          <a:stretch>
            <a:fillRect/>
          </a:stretch>
        </p:blipFill>
        <p:spPr>
          <a:xfrm>
            <a:off x="3018400" y="2078450"/>
            <a:ext cx="3363775" cy="2725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Flattening</a:t>
            </a:r>
            <a:endParaRPr>
              <a:solidFill>
                <a:srgbClr val="38761D"/>
              </a:solidFill>
            </a:endParaRPr>
          </a:p>
        </p:txBody>
      </p:sp>
      <p:pic>
        <p:nvPicPr>
          <p:cNvPr id="474" name="Google Shape;474;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Flattening</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Deep neural networks take </a:t>
            </a:r>
            <a:r>
              <a:rPr b="1" lang="en" sz="1200">
                <a:solidFill>
                  <a:srgbClr val="0000FF"/>
                </a:solidFill>
              </a:rPr>
              <a:t>vectors as input, that’s one dimensional arrays of numbers</a:t>
            </a:r>
            <a:r>
              <a:rPr lang="en" sz="1200">
                <a:solidFill>
                  <a:schemeClr val="dk1"/>
                </a:solidFill>
              </a:rPr>
              <a:t>. In the case of the pooled maps, we have a list (plurality) of 2D matrices, so we </a:t>
            </a:r>
            <a:r>
              <a:rPr b="1" lang="en" sz="1200">
                <a:solidFill>
                  <a:srgbClr val="0000FF"/>
                </a:solidFill>
              </a:rPr>
              <a:t>need to transform these into a single 1D vector which then becomes the input vector to the DNN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process is called</a:t>
            </a:r>
            <a:r>
              <a:rPr b="1" lang="en" sz="1200">
                <a:solidFill>
                  <a:schemeClr val="dk1"/>
                </a:solidFill>
              </a:rPr>
              <a:t> flattening</a:t>
            </a:r>
            <a:r>
              <a:rPr lang="en" sz="1200">
                <a:solidFill>
                  <a:schemeClr val="dk1"/>
                </a:solidFill>
              </a:rPr>
              <a:t>; that is, we flatten the list of 2D matrices into a single 1D vector. We start with the first row of the first pooled map as the beginning of the 1D vector. We then take the 2nd row and append it to the end, and then the 3rd row, and so forth. We then proceed to the second pooled map and do the same process, continuously appending each row, until we’ve completed the last pooled map. As long as we follow the same sequencing through pooled maps, the </a:t>
            </a:r>
            <a:r>
              <a:rPr b="1" lang="en" sz="1200">
                <a:solidFill>
                  <a:srgbClr val="0000FF"/>
                </a:solidFill>
              </a:rPr>
              <a:t>spatial relationship between detected features will be maintained</a:t>
            </a:r>
            <a:r>
              <a:rPr lang="en" sz="1200">
                <a:solidFill>
                  <a:schemeClr val="dk1"/>
                </a:solidFill>
              </a:rPr>
              <a:t> across images for training and inference (prediction).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76" name="Google Shape;476;p68"/>
          <p:cNvPicPr preferRelativeResize="0"/>
          <p:nvPr/>
        </p:nvPicPr>
        <p:blipFill>
          <a:blip r:embed="rId4">
            <a:alphaModFix/>
          </a:blip>
          <a:stretch>
            <a:fillRect/>
          </a:stretch>
        </p:blipFill>
        <p:spPr>
          <a:xfrm>
            <a:off x="2505275" y="3271325"/>
            <a:ext cx="3922925" cy="1718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82" name="Google Shape;482;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Conv2D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will design a basic sequential model in two parts, the convolutional frontend and the DNN backend. We start by adding a convolutional layer of 16 filters as the first layer using the</a:t>
            </a:r>
            <a:r>
              <a:rPr lang="en" sz="1200">
                <a:solidFill>
                  <a:srgbClr val="434343"/>
                </a:solidFill>
              </a:rPr>
              <a:t> </a:t>
            </a:r>
            <a:r>
              <a:rPr lang="en" sz="1200">
                <a:solidFill>
                  <a:srgbClr val="0D904F"/>
                </a:solidFill>
                <a:latin typeface="Consolas"/>
                <a:ea typeface="Consolas"/>
                <a:cs typeface="Consolas"/>
                <a:sym typeface="Consolas"/>
              </a:rPr>
              <a:t>Conv2D</a:t>
            </a:r>
            <a:r>
              <a:rPr lang="en" sz="1200">
                <a:solidFill>
                  <a:srgbClr val="434343"/>
                </a:solidFill>
              </a:rPr>
              <a:t> </a:t>
            </a:r>
            <a:r>
              <a:rPr lang="en" sz="1200">
                <a:solidFill>
                  <a:schemeClr val="dk1"/>
                </a:solidFill>
              </a:rPr>
              <a:t>class object.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size of each filter will be a 3x3, which is specified by the paramete</a:t>
            </a:r>
            <a:r>
              <a:rPr lang="en" sz="1200">
                <a:solidFill>
                  <a:srgbClr val="434343"/>
                </a:solidFill>
              </a:rPr>
              <a:t>r </a:t>
            </a:r>
            <a:r>
              <a:rPr lang="en" sz="1200">
                <a:solidFill>
                  <a:srgbClr val="0D904F"/>
                </a:solidFill>
                <a:latin typeface="Consolas"/>
                <a:ea typeface="Consolas"/>
                <a:cs typeface="Consolas"/>
                <a:sym typeface="Consolas"/>
              </a:rPr>
              <a:t>kernel_size</a:t>
            </a:r>
            <a:r>
              <a:rPr lang="en" sz="1200">
                <a:solidFill>
                  <a:srgbClr val="434343"/>
                </a:solidFill>
              </a:rPr>
              <a:t> </a:t>
            </a:r>
            <a:r>
              <a:rPr lang="en" sz="1200">
                <a:solidFill>
                  <a:schemeClr val="dk1"/>
                </a:solidFill>
              </a:rPr>
              <a:t>and a stride of 2 by the parameter</a:t>
            </a:r>
            <a:r>
              <a:rPr lang="en" sz="1200">
                <a:solidFill>
                  <a:srgbClr val="434343"/>
                </a:solidFill>
              </a:rPr>
              <a:t> </a:t>
            </a:r>
            <a:r>
              <a:rPr lang="en" sz="1200">
                <a:solidFill>
                  <a:srgbClr val="0D904F"/>
                </a:solidFill>
                <a:latin typeface="Consolas"/>
                <a:ea typeface="Consolas"/>
                <a:cs typeface="Consolas"/>
                <a:sym typeface="Consolas"/>
              </a:rPr>
              <a:t>strides</a:t>
            </a:r>
            <a:r>
              <a:rPr lang="en" sz="1200">
                <a:solidFill>
                  <a:srgbClr val="434343"/>
                </a:solidFill>
              </a:rPr>
              <a:t>. </a:t>
            </a:r>
            <a:r>
              <a:rPr lang="en" sz="1200">
                <a:solidFill>
                  <a:schemeClr val="dk1"/>
                </a:solidFill>
              </a:rPr>
              <a:t>Note that for strides a tuple of (2, 2) is specified instead of a single value 2. The first digit is the horizontal stride (across) and the second digit is the vertical stride (down). It’s a common convention for stride that the horizontal and vertical are the same;</a:t>
            </a:r>
            <a:r>
              <a:rPr b="1" lang="en" sz="1200">
                <a:solidFill>
                  <a:srgbClr val="0000FF"/>
                </a:solidFill>
              </a:rPr>
              <a:t> therefore one commonly says a “stride of 2” instead of “a 2x2 stride”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200">
                <a:solidFill>
                  <a:srgbClr val="434343"/>
                </a:solidFill>
              </a:rPr>
            </a:br>
            <a:r>
              <a:rPr lang="en" sz="1200">
                <a:solidFill>
                  <a:srgbClr val="434343"/>
                </a:solidFill>
              </a:rPr>
              <a:t>We pick an input size for our images. We like to reduce the size to as small as possible without losing detection of the features. In this case, we choose 128 x 128 (grayscale). The </a:t>
            </a:r>
            <a:r>
              <a:rPr lang="en" sz="1200">
                <a:solidFill>
                  <a:srgbClr val="0D904F"/>
                </a:solidFill>
                <a:latin typeface="Consolas"/>
                <a:ea typeface="Consolas"/>
                <a:cs typeface="Consolas"/>
                <a:sym typeface="Consolas"/>
              </a:rPr>
              <a:t>Conv2D</a:t>
            </a:r>
            <a:r>
              <a:rPr lang="en" sz="1200">
                <a:solidFill>
                  <a:srgbClr val="434343"/>
                </a:solidFill>
              </a:rPr>
              <a:t> class always requires specifying the number of channels,</a:t>
            </a:r>
            <a:r>
              <a:rPr b="1" lang="en" sz="1200">
                <a:solidFill>
                  <a:srgbClr val="0000FF"/>
                </a:solidFill>
              </a:rPr>
              <a:t> instead of defaulting to one for grayscale;  we specified it as (128, 128, 1) instead of (128, 128)</a:t>
            </a:r>
            <a:r>
              <a:rPr lang="en" sz="1200">
                <a:solidFill>
                  <a:srgbClr val="434343"/>
                </a:solidFill>
              </a:rPr>
              <a:t>.</a:t>
            </a:r>
            <a:endParaRPr sz="1200">
              <a:solidFill>
                <a:srgbClr val="434343"/>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84" name="Google Shape;484;p69"/>
          <p:cNvGraphicFramePr/>
          <p:nvPr/>
        </p:nvGraphicFramePr>
        <p:xfrm>
          <a:off x="433300" y="3743975"/>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 Conv2D, MaxPooling2D, 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0" name="Google Shape;490;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7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MaxPooling2D - Flatten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434343"/>
                </a:solidFill>
              </a:rPr>
              <a:t>The output from the convolution layer is passed through a rectified linear unit activation, which is then passed to the max pooling layer, using the </a:t>
            </a:r>
            <a:r>
              <a:rPr lang="en" sz="1200">
                <a:solidFill>
                  <a:srgbClr val="0D904F"/>
                </a:solidFill>
                <a:latin typeface="Consolas"/>
                <a:ea typeface="Consolas"/>
                <a:cs typeface="Consolas"/>
                <a:sym typeface="Consolas"/>
              </a:rPr>
              <a:t>MaxPool2D</a:t>
            </a:r>
            <a:r>
              <a:rPr lang="en" sz="1200">
                <a:solidFill>
                  <a:srgbClr val="434343"/>
                </a:solidFill>
              </a:rPr>
              <a:t> class object. The size of the pooling region will be 2x2, specified by the parameter </a:t>
            </a:r>
            <a:r>
              <a:rPr lang="en" sz="1200">
                <a:solidFill>
                  <a:srgbClr val="0D904F"/>
                </a:solidFill>
                <a:latin typeface="Consolas"/>
                <a:ea typeface="Consolas"/>
                <a:cs typeface="Consolas"/>
                <a:sym typeface="Consolas"/>
              </a:rPr>
              <a:t>pool_size</a:t>
            </a:r>
            <a:r>
              <a:rPr lang="en" sz="1200">
                <a:solidFill>
                  <a:srgbClr val="434343"/>
                </a:solidFill>
              </a:rPr>
              <a:t>, with a stride of 2 by the parameter </a:t>
            </a:r>
            <a:r>
              <a:rPr lang="en" sz="1200">
                <a:solidFill>
                  <a:srgbClr val="0D904F"/>
                </a:solidFill>
                <a:latin typeface="Consolas"/>
                <a:ea typeface="Consolas"/>
                <a:cs typeface="Consolas"/>
                <a:sym typeface="Consolas"/>
              </a:rPr>
              <a:t>strides</a:t>
            </a:r>
            <a:r>
              <a:rPr lang="en" sz="1200">
                <a:solidFill>
                  <a:srgbClr val="434343"/>
                </a:solidFill>
              </a:rPr>
              <a:t>. The pooling layer will reduce the feature maps by 75% into pooled feature maps. The pooled feature maps are then flattened, using the </a:t>
            </a:r>
            <a:r>
              <a:rPr lang="en" sz="1200">
                <a:solidFill>
                  <a:srgbClr val="0D904F"/>
                </a:solidFill>
                <a:latin typeface="Consolas"/>
                <a:ea typeface="Consolas"/>
                <a:cs typeface="Consolas"/>
                <a:sym typeface="Consolas"/>
              </a:rPr>
              <a:t>Flatten</a:t>
            </a:r>
            <a:r>
              <a:rPr lang="en" sz="1200">
                <a:solidFill>
                  <a:srgbClr val="434343"/>
                </a:solidFill>
              </a:rPr>
              <a:t> class object, into a 1D vector for input into the DNN. We will glance over the parameter </a:t>
            </a:r>
            <a:r>
              <a:rPr lang="en" sz="1200">
                <a:solidFill>
                  <a:srgbClr val="0D904F"/>
                </a:solidFill>
                <a:latin typeface="Consolas"/>
                <a:ea typeface="Consolas"/>
                <a:cs typeface="Consolas"/>
                <a:sym typeface="Consolas"/>
              </a:rPr>
              <a:t>padding</a:t>
            </a:r>
            <a:r>
              <a:rPr lang="en" sz="1200">
                <a:solidFill>
                  <a:srgbClr val="434343"/>
                </a:solidFill>
              </a:rPr>
              <a:t>. It is suffice for our purposes to say that in almost all cases, you will use the value </a:t>
            </a:r>
            <a:r>
              <a:rPr lang="en" sz="1200">
                <a:solidFill>
                  <a:srgbClr val="0D904F"/>
                </a:solidFill>
                <a:latin typeface="Consolas"/>
                <a:ea typeface="Consolas"/>
                <a:cs typeface="Consolas"/>
                <a:sym typeface="Consolas"/>
              </a:rPr>
              <a:t>same</a:t>
            </a:r>
            <a:r>
              <a:rPr lang="en" sz="1200">
                <a:solidFill>
                  <a:srgbClr val="434343"/>
                </a:solidFill>
              </a:rPr>
              <a:t>; it’s just that the default is </a:t>
            </a:r>
            <a:r>
              <a:rPr lang="en" sz="1200">
                <a:solidFill>
                  <a:srgbClr val="0D904F"/>
                </a:solidFill>
                <a:latin typeface="Consolas"/>
                <a:ea typeface="Consolas"/>
                <a:cs typeface="Consolas"/>
                <a:sym typeface="Consolas"/>
              </a:rPr>
              <a:t>not</a:t>
            </a:r>
            <a:r>
              <a:rPr lang="en" sz="1200">
                <a:solidFill>
                  <a:srgbClr val="434343"/>
                </a:solidFill>
              </a:rPr>
              <a:t> </a:t>
            </a:r>
            <a:r>
              <a:rPr lang="en" sz="1200">
                <a:solidFill>
                  <a:srgbClr val="0D904F"/>
                </a:solidFill>
                <a:latin typeface="Consolas"/>
                <a:ea typeface="Consolas"/>
                <a:cs typeface="Consolas"/>
                <a:sym typeface="Consolas"/>
              </a:rPr>
              <a:t>same</a:t>
            </a:r>
            <a:r>
              <a:rPr lang="en" sz="1200">
                <a:solidFill>
                  <a:srgbClr val="434343"/>
                </a:solidFill>
              </a:rPr>
              <a:t> and therefore you need to explicitly add it.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92" name="Google Shape;492;p70"/>
          <p:cNvGraphicFramePr/>
          <p:nvPr/>
        </p:nvGraphicFramePr>
        <p:xfrm>
          <a:off x="422350" y="2921150"/>
          <a:ext cx="3000000" cy="3000000"/>
        </p:xfrm>
        <a:graphic>
          <a:graphicData uri="http://schemas.openxmlformats.org/drawingml/2006/table">
            <a:tbl>
              <a:tblPr>
                <a:noFill/>
                <a:tableStyleId>{73256007-2207-4D0C-948B-428BE2FDEF96}</a:tableStyleId>
              </a:tblPr>
              <a:tblGrid>
                <a:gridCol w="8104550"/>
              </a:tblGrid>
              <a:tr h="1372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Pass the output (feature maps) from the input layer (convolution) through a rectified linear unit activation function.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pooling layer to max pool (downsample) the feature maps into smaller pooled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flattening layer to flatten the pooled feature maps to a 1D input vector for the DNN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8" name="Google Shape;498;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499" name="Google Shape;499;p7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Attaching the DNN Classifier</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Finally, we attach the DNN classifier. In this example, we assume the classifier will be trained for recognizing 26 handwritten lowercase (or hand-signed) characters of the English alphabet.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0" name="Google Shape;500;p71"/>
          <p:cNvGraphicFramePr/>
          <p:nvPr/>
        </p:nvGraphicFramePr>
        <p:xfrm>
          <a:off x="444225" y="2658500"/>
          <a:ext cx="3000000" cy="3000000"/>
        </p:xfrm>
        <a:graphic>
          <a:graphicData uri="http://schemas.openxmlformats.org/drawingml/2006/table">
            <a:tbl>
              <a:tblPr>
                <a:noFill/>
                <a:tableStyleId>{73256007-2207-4D0C-948B-428BE2FDEF96}</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input layer for the DNN, which is connected to the flattening layer of the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output layer for classifying the 26 hand signed letters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Use the Categorical Cross Entropy loss function for a Multi-Class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Install</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Packages to Install</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I assume you have Python installed (preferably version 3). Whether you directly installed it, or it got installed as part of a larger package, like Anaconda, you got with it a nifty command like tool called </a:t>
            </a:r>
            <a:r>
              <a:rPr lang="en" sz="1200">
                <a:solidFill>
                  <a:schemeClr val="dk1"/>
                </a:solidFill>
                <a:highlight>
                  <a:srgbClr val="EFF0F1"/>
                </a:highlight>
              </a:rPr>
              <a:t>pip</a:t>
            </a:r>
            <a:r>
              <a:rPr lang="en" sz="1200">
                <a:solidFill>
                  <a:schemeClr val="dk1"/>
                </a:solidFill>
              </a:rPr>
              <a:t>. This tool is used to install any Python package you will ever need again from a single command invocation. You go </a:t>
            </a:r>
            <a:r>
              <a:rPr lang="en" sz="1200">
                <a:solidFill>
                  <a:schemeClr val="dk1"/>
                </a:solidFill>
                <a:highlight>
                  <a:srgbClr val="EFF0F1"/>
                </a:highlight>
              </a:rPr>
              <a:t>pip install</a:t>
            </a:r>
            <a:r>
              <a:rPr lang="en" sz="1200">
                <a:solidFill>
                  <a:schemeClr val="dk1"/>
                </a:solidFill>
              </a:rPr>
              <a:t> and then the name of the package.</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keras</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tensorflow</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numpy</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cmd&gt; pip install python-opencv</a:t>
            </a:r>
            <a:endParaRPr b="1" sz="1200">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06" name="Google Shape;506;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Model Summary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8" name="Google Shape;508;p72"/>
          <p:cNvGraphicFramePr/>
          <p:nvPr/>
        </p:nvGraphicFramePr>
        <p:xfrm>
          <a:off x="519725" y="1306025"/>
          <a:ext cx="3000000" cy="3000000"/>
        </p:xfrm>
        <a:graphic>
          <a:graphicData uri="http://schemas.openxmlformats.org/drawingml/2006/table">
            <a:tbl>
              <a:tblPr>
                <a:noFill/>
                <a:tableStyleId>{73256007-2207-4D0C-948B-428BE2FDEF96}</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Layer</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Output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Shape</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Param</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flatten_1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16384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8389120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13338</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_________________________________________________________________</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activation_1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09" name="Google Shape;509;p72"/>
          <p:cNvSpPr/>
          <p:nvPr/>
        </p:nvSpPr>
        <p:spPr>
          <a:xfrm>
            <a:off x="3852175" y="1520450"/>
            <a:ext cx="361200" cy="126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2"/>
          <p:cNvSpPr/>
          <p:nvPr/>
        </p:nvSpPr>
        <p:spPr>
          <a:xfrm>
            <a:off x="4572000" y="1991000"/>
            <a:ext cx="361200" cy="94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2"/>
          <p:cNvSpPr/>
          <p:nvPr/>
        </p:nvSpPr>
        <p:spPr>
          <a:xfrm>
            <a:off x="3314325" y="2663925"/>
            <a:ext cx="5379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2"/>
          <p:cNvSpPr/>
          <p:nvPr/>
        </p:nvSpPr>
        <p:spPr>
          <a:xfrm>
            <a:off x="4572000" y="295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2"/>
          <p:cNvSpPr/>
          <p:nvPr/>
        </p:nvSpPr>
        <p:spPr>
          <a:xfrm>
            <a:off x="3314325" y="1520450"/>
            <a:ext cx="483000" cy="114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72"/>
          <p:cNvCxnSpPr>
            <a:endCxn id="513" idx="7"/>
          </p:cNvCxnSpPr>
          <p:nvPr/>
        </p:nvCxnSpPr>
        <p:spPr>
          <a:xfrm flipH="1">
            <a:off x="3726591" y="1389126"/>
            <a:ext cx="2763000" cy="298800"/>
          </a:xfrm>
          <a:prstGeom prst="curvedConnector2">
            <a:avLst/>
          </a:prstGeom>
          <a:noFill/>
          <a:ln cap="flat" cmpd="sng" w="9525">
            <a:solidFill>
              <a:schemeClr val="dk2"/>
            </a:solidFill>
            <a:prstDash val="solid"/>
            <a:round/>
            <a:headEnd len="med" w="med" type="none"/>
            <a:tailEnd len="med" w="med" type="stealth"/>
          </a:ln>
        </p:spPr>
      </p:cxnSp>
      <p:sp>
        <p:nvSpPr>
          <p:cNvPr id="515" name="Google Shape;515;p72"/>
          <p:cNvSpPr txBox="1"/>
          <p:nvPr/>
        </p:nvSpPr>
        <p:spPr>
          <a:xfrm>
            <a:off x="6489600" y="11902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Feature Map Size (e.g., 64 x 64)</a:t>
            </a:r>
            <a:endParaRPr sz="900">
              <a:solidFill>
                <a:srgbClr val="38761D"/>
              </a:solidFill>
            </a:endParaRPr>
          </a:p>
        </p:txBody>
      </p:sp>
      <p:sp>
        <p:nvSpPr>
          <p:cNvPr id="516" name="Google Shape;516;p72"/>
          <p:cNvSpPr txBox="1"/>
          <p:nvPr/>
        </p:nvSpPr>
        <p:spPr>
          <a:xfrm>
            <a:off x="6402025" y="18437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Number of Filters</a:t>
            </a:r>
            <a:endParaRPr sz="900">
              <a:solidFill>
                <a:srgbClr val="38761D"/>
              </a:solidFill>
            </a:endParaRPr>
          </a:p>
        </p:txBody>
      </p:sp>
      <p:cxnSp>
        <p:nvCxnSpPr>
          <p:cNvPr id="517" name="Google Shape;517;p72"/>
          <p:cNvCxnSpPr/>
          <p:nvPr/>
        </p:nvCxnSpPr>
        <p:spPr>
          <a:xfrm rot="10800000">
            <a:off x="4300825" y="1914350"/>
            <a:ext cx="2101200" cy="87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8" name="Google Shape;518;p72"/>
          <p:cNvCxnSpPr/>
          <p:nvPr/>
        </p:nvCxnSpPr>
        <p:spPr>
          <a:xfrm rot="10800000">
            <a:off x="4933200" y="2215838"/>
            <a:ext cx="645600" cy="207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19" name="Google Shape;519;p72"/>
          <p:cNvSpPr txBox="1"/>
          <p:nvPr/>
        </p:nvSpPr>
        <p:spPr>
          <a:xfrm>
            <a:off x="5578800" y="22283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No Training Parameters</a:t>
            </a:r>
            <a:endParaRPr sz="900">
              <a:solidFill>
                <a:srgbClr val="38761D"/>
              </a:solidFill>
            </a:endParaRPr>
          </a:p>
        </p:txBody>
      </p:sp>
      <p:cxnSp>
        <p:nvCxnSpPr>
          <p:cNvPr id="520" name="Google Shape;520;p72"/>
          <p:cNvCxnSpPr>
            <a:endCxn id="511" idx="5"/>
          </p:cNvCxnSpPr>
          <p:nvPr/>
        </p:nvCxnSpPr>
        <p:spPr>
          <a:xfrm flipH="1" rot="5400000">
            <a:off x="3301251" y="3508445"/>
            <a:ext cx="1647000" cy="702600"/>
          </a:xfrm>
          <a:prstGeom prst="curvedConnector3">
            <a:avLst>
              <a:gd fmla="val 48061" name="adj1"/>
            </a:avLst>
          </a:prstGeom>
          <a:noFill/>
          <a:ln cap="flat" cmpd="sng" w="9525">
            <a:solidFill>
              <a:schemeClr val="dk2"/>
            </a:solidFill>
            <a:prstDash val="solid"/>
            <a:round/>
            <a:headEnd len="med" w="med" type="none"/>
            <a:tailEnd len="med" w="med" type="stealth"/>
          </a:ln>
        </p:spPr>
      </p:cxnSp>
      <p:sp>
        <p:nvSpPr>
          <p:cNvPr id="521" name="Google Shape;521;p72"/>
          <p:cNvSpPr txBox="1"/>
          <p:nvPr/>
        </p:nvSpPr>
        <p:spPr>
          <a:xfrm>
            <a:off x="3488625" y="4651575"/>
            <a:ext cx="2409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Vector Length of Flattened Feature Maps</a:t>
            </a:r>
            <a:endParaRPr sz="900">
              <a:solidFill>
                <a:srgbClr val="38761D"/>
              </a:solidFill>
            </a:endParaRPr>
          </a:p>
        </p:txBody>
      </p:sp>
      <p:sp>
        <p:nvSpPr>
          <p:cNvPr id="522" name="Google Shape;522;p72"/>
          <p:cNvSpPr txBox="1"/>
          <p:nvPr/>
        </p:nvSpPr>
        <p:spPr>
          <a:xfrm>
            <a:off x="5796850" y="3139725"/>
            <a:ext cx="2695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16384 x 512 (weights) + 512 (bias) = 8,389,120</a:t>
            </a:r>
            <a:endParaRPr sz="900">
              <a:solidFill>
                <a:srgbClr val="38761D"/>
              </a:solidFill>
            </a:endParaRPr>
          </a:p>
        </p:txBody>
      </p:sp>
      <p:cxnSp>
        <p:nvCxnSpPr>
          <p:cNvPr id="523" name="Google Shape;523;p72"/>
          <p:cNvCxnSpPr>
            <a:stCxn id="522" idx="1"/>
            <a:endCxn id="512" idx="6"/>
          </p:cNvCxnSpPr>
          <p:nvPr/>
        </p:nvCxnSpPr>
        <p:spPr>
          <a:xfrm rot="10800000">
            <a:off x="5340550" y="31698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4" name="Google Shape;524;p72"/>
          <p:cNvSpPr txBox="1"/>
          <p:nvPr/>
        </p:nvSpPr>
        <p:spPr>
          <a:xfrm>
            <a:off x="5796850" y="3895650"/>
            <a:ext cx="24984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512 * 26 (weights) + 26 (bias) = 13,338</a:t>
            </a:r>
            <a:endParaRPr sz="900">
              <a:solidFill>
                <a:srgbClr val="38761D"/>
              </a:solidFill>
            </a:endParaRPr>
          </a:p>
        </p:txBody>
      </p:sp>
      <p:cxnSp>
        <p:nvCxnSpPr>
          <p:cNvPr id="525" name="Google Shape;525;p72"/>
          <p:cNvCxnSpPr/>
          <p:nvPr/>
        </p:nvCxnSpPr>
        <p:spPr>
          <a:xfrm rot="10800000">
            <a:off x="5274075" y="38941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6" name="Google Shape;526;p72"/>
          <p:cNvSpPr/>
          <p:nvPr/>
        </p:nvSpPr>
        <p:spPr>
          <a:xfrm>
            <a:off x="4476050" y="364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32" name="Google Shape;532;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3" name="Google Shape;533;p7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Layers Approach</a:t>
            </a:r>
            <a:endParaRPr b="1"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I</a:t>
            </a:r>
            <a:r>
              <a:rPr lang="en" sz="1200">
                <a:solidFill>
                  <a:srgbClr val="434343"/>
                </a:solidFill>
              </a:rPr>
              <a:t>n the layers approach we separately define each layer, starting with the input vector and proceed to the output layer. At each layer we use polymorphism to invoke the instantiated class (layer) object as a callable and pass in the object of the previous layer to connect it to.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34" name="Google Shape;534;p73"/>
          <p:cNvGraphicFramePr/>
          <p:nvPr/>
        </p:nvGraphicFramePr>
        <p:xfrm>
          <a:off x="444225" y="2439625"/>
          <a:ext cx="3000000" cy="3000000"/>
        </p:xfrm>
        <a:graphic>
          <a:graphicData uri="http://schemas.openxmlformats.org/drawingml/2006/table">
            <a:tbl>
              <a:tblPr>
                <a:noFill/>
                <a:tableStyleId>{73256007-2207-4D0C-948B-428BE2FDEF96}</a:tableStyleId>
              </a:tblPr>
              <a:tblGrid>
                <a:gridCol w="8104550"/>
              </a:tblGrid>
              <a:tr h="25284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(128 x 128).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35" name="Google Shape;535;p73"/>
          <p:cNvSpPr/>
          <p:nvPr/>
        </p:nvSpPr>
        <p:spPr>
          <a:xfrm>
            <a:off x="6719375" y="33800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4215900" y="35543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377038" y="40897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p:nvPr/>
        </p:nvSpPr>
        <p:spPr>
          <a:xfrm>
            <a:off x="1343625" y="4572100"/>
            <a:ext cx="13485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txBox="1"/>
          <p:nvPr/>
        </p:nvSpPr>
        <p:spPr>
          <a:xfrm>
            <a:off x="5767325" y="25011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#1 - Start with inputs</a:t>
            </a:r>
            <a:endParaRPr sz="900">
              <a:solidFill>
                <a:srgbClr val="38761D"/>
              </a:solidFill>
            </a:endParaRPr>
          </a:p>
        </p:txBody>
      </p:sp>
      <p:cxnSp>
        <p:nvCxnSpPr>
          <p:cNvPr id="540" name="Google Shape;540;p73"/>
          <p:cNvCxnSpPr/>
          <p:nvPr/>
        </p:nvCxnSpPr>
        <p:spPr>
          <a:xfrm flipH="1" rot="-5400000">
            <a:off x="6468474" y="2762146"/>
            <a:ext cx="627900" cy="60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41" name="Google Shape;541;p73"/>
          <p:cNvSpPr txBox="1"/>
          <p:nvPr/>
        </p:nvSpPr>
        <p:spPr>
          <a:xfrm>
            <a:off x="4215900" y="30059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#2 - attach layers</a:t>
            </a:r>
            <a:endParaRPr sz="900">
              <a:solidFill>
                <a:srgbClr val="38761D"/>
              </a:solidFill>
            </a:endParaRPr>
          </a:p>
        </p:txBody>
      </p:sp>
      <p:cxnSp>
        <p:nvCxnSpPr>
          <p:cNvPr id="542" name="Google Shape;542;p73"/>
          <p:cNvCxnSpPr>
            <a:endCxn id="536" idx="0"/>
          </p:cNvCxnSpPr>
          <p:nvPr/>
        </p:nvCxnSpPr>
        <p:spPr>
          <a:xfrm flipH="1">
            <a:off x="4572000" y="3293300"/>
            <a:ext cx="418200" cy="261000"/>
          </a:xfrm>
          <a:prstGeom prst="curvedConnector2">
            <a:avLst/>
          </a:prstGeom>
          <a:noFill/>
          <a:ln cap="flat" cmpd="sng" w="9525">
            <a:solidFill>
              <a:schemeClr val="dk2"/>
            </a:solidFill>
            <a:prstDash val="solid"/>
            <a:round/>
            <a:headEnd len="med" w="med" type="none"/>
            <a:tailEnd len="med" w="med" type="stealth"/>
          </a:ln>
        </p:spPr>
      </p:cxnSp>
      <p:sp>
        <p:nvSpPr>
          <p:cNvPr id="543" name="Google Shape;543;p73"/>
          <p:cNvSpPr txBox="1"/>
          <p:nvPr/>
        </p:nvSpPr>
        <p:spPr>
          <a:xfrm>
            <a:off x="4928100" y="40367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#3- Last Layer is the output</a:t>
            </a:r>
            <a:endParaRPr sz="900">
              <a:solidFill>
                <a:srgbClr val="38761D"/>
              </a:solidFill>
            </a:endParaRPr>
          </a:p>
        </p:txBody>
      </p:sp>
      <p:cxnSp>
        <p:nvCxnSpPr>
          <p:cNvPr id="544" name="Google Shape;544;p73"/>
          <p:cNvCxnSpPr>
            <a:stCxn id="543" idx="1"/>
            <a:endCxn id="537" idx="7"/>
          </p:cNvCxnSpPr>
          <p:nvPr/>
        </p:nvCxnSpPr>
        <p:spPr>
          <a:xfrm rot="10800000">
            <a:off x="984900" y="4160450"/>
            <a:ext cx="3943200" cy="63300"/>
          </a:xfrm>
          <a:prstGeom prst="curvedConnector4">
            <a:avLst>
              <a:gd fmla="val 48677" name="adj1"/>
              <a:gd fmla="val 587954" name="adj2"/>
            </a:avLst>
          </a:prstGeom>
          <a:noFill/>
          <a:ln cap="flat" cmpd="sng" w="9525">
            <a:solidFill>
              <a:schemeClr val="dk2"/>
            </a:solidFill>
            <a:prstDash val="solid"/>
            <a:round/>
            <a:headEnd len="med" w="med" type="none"/>
            <a:tailEnd len="med" w="med" type="stealth"/>
          </a:ln>
        </p:spPr>
      </p:cxnSp>
      <p:sp>
        <p:nvSpPr>
          <p:cNvPr id="545" name="Google Shape;545;p73"/>
          <p:cNvSpPr txBox="1"/>
          <p:nvPr/>
        </p:nvSpPr>
        <p:spPr>
          <a:xfrm>
            <a:off x="3368200" y="469362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#4 Put it together: inputs =&gt; output</a:t>
            </a:r>
            <a:endParaRPr sz="900">
              <a:solidFill>
                <a:srgbClr val="38761D"/>
              </a:solidFill>
            </a:endParaRPr>
          </a:p>
        </p:txBody>
      </p:sp>
      <p:cxnSp>
        <p:nvCxnSpPr>
          <p:cNvPr id="546" name="Google Shape;546;p73"/>
          <p:cNvCxnSpPr>
            <a:stCxn id="545" idx="1"/>
            <a:endCxn id="538" idx="6"/>
          </p:cNvCxnSpPr>
          <p:nvPr/>
        </p:nvCxnSpPr>
        <p:spPr>
          <a:xfrm rot="10800000">
            <a:off x="2692000" y="4813175"/>
            <a:ext cx="676200" cy="67500"/>
          </a:xfrm>
          <a:prstGeom prst="curvedConnector3">
            <a:avLst>
              <a:gd fmla="val 4999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a:t>
            </a:r>
            <a:endParaRPr>
              <a:solidFill>
                <a:srgbClr val="38761D"/>
              </a:solidFill>
            </a:endParaRPr>
          </a:p>
        </p:txBody>
      </p:sp>
      <p:pic>
        <p:nvPicPr>
          <p:cNvPr id="552" name="Google Shape;552;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VGG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VGG</a:t>
            </a:r>
            <a:r>
              <a:rPr lang="en" sz="1200">
                <a:solidFill>
                  <a:schemeClr val="dk1"/>
                </a:solidFill>
              </a:rPr>
              <a:t> type of CNN was designed by the </a:t>
            </a:r>
            <a:r>
              <a:rPr i="1" lang="en" sz="1200">
                <a:solidFill>
                  <a:schemeClr val="dk1"/>
                </a:solidFill>
              </a:rPr>
              <a:t>Visual Geometry Group</a:t>
            </a:r>
            <a:r>
              <a:rPr lang="en" sz="1200">
                <a:solidFill>
                  <a:schemeClr val="dk1"/>
                </a:solidFill>
              </a:rPr>
              <a:t> at </a:t>
            </a:r>
            <a:r>
              <a:rPr i="1" lang="en" sz="1200">
                <a:solidFill>
                  <a:schemeClr val="dk1"/>
                </a:solidFill>
              </a:rPr>
              <a:t>Oxford</a:t>
            </a:r>
            <a:r>
              <a:rPr lang="en" sz="1200">
                <a:solidFill>
                  <a:schemeClr val="dk1"/>
                </a:solidFill>
              </a:rPr>
              <a:t>. It was designed to compete in the international </a:t>
            </a:r>
            <a:r>
              <a:rPr i="1" lang="en" sz="1200">
                <a:solidFill>
                  <a:schemeClr val="dk1"/>
                </a:solidFill>
              </a:rPr>
              <a:t>ImageNet</a:t>
            </a:r>
            <a:r>
              <a:rPr lang="en" sz="1200">
                <a:solidFill>
                  <a:schemeClr val="dk1"/>
                </a:solidFill>
              </a:rPr>
              <a:t> competition for image recognition for 1000 classes of images. The </a:t>
            </a:r>
            <a:r>
              <a:rPr b="1" lang="en" sz="1200">
                <a:solidFill>
                  <a:schemeClr val="dk1"/>
                </a:solidFill>
              </a:rPr>
              <a:t>VGGNet </a:t>
            </a:r>
            <a:r>
              <a:rPr lang="en" sz="1200">
                <a:solidFill>
                  <a:schemeClr val="dk1"/>
                </a:solidFill>
              </a:rPr>
              <a:t>in the 2014 contest took first place on image location task and second place on the image classification task.</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It is designed using a</a:t>
            </a:r>
            <a:r>
              <a:rPr b="1" lang="en" sz="1200">
                <a:solidFill>
                  <a:srgbClr val="333333"/>
                </a:solidFill>
              </a:rPr>
              <a:t> handful of principles that are easy to learn</a:t>
            </a:r>
            <a:r>
              <a:rPr lang="en" sz="1200">
                <a:solidFill>
                  <a:srgbClr val="333333"/>
                </a:solidFill>
              </a:rPr>
              <a:t>. The convolutional frontend consists of a sequence of pairs (and later triples) of convolutions of the same size, followed by a max pooling. The </a:t>
            </a:r>
            <a:r>
              <a:rPr b="1" lang="en" sz="1200">
                <a:solidFill>
                  <a:srgbClr val="0000FF"/>
                </a:solidFill>
              </a:rPr>
              <a:t>max pooling layer downsamples the generated feature maps by 75% and the next pair (or triple) of convolutional layers than doubles the number of learned filters</a:t>
            </a:r>
            <a:r>
              <a:rPr lang="en" sz="1200">
                <a:solidFill>
                  <a:srgbClr val="333333"/>
                </a:solidFill>
              </a:rPr>
              <a:t>. The principle behind the convolution design was that the early layers learn coarse features and subsequent layers, </a:t>
            </a:r>
            <a:r>
              <a:rPr b="1" lang="en" sz="1200">
                <a:solidFill>
                  <a:srgbClr val="0000FF"/>
                </a:solidFill>
              </a:rPr>
              <a:t>by increasing the filters, learn finer and finer features, and the max pooling is used between the layers to minimize growth in size (and subsequently parameters to learn) of the feature maps</a:t>
            </a:r>
            <a:r>
              <a:rPr lang="en" sz="1200">
                <a:solidFill>
                  <a:srgbClr val="333333"/>
                </a:solidFill>
              </a:rPr>
              <a:t>. Finally, the DNN backend consists of two identical sized dense hidden layers of 4096 nodes each, and a final dense output layer of 1000 nodes for classification.</a:t>
            </a:r>
            <a:br>
              <a:rPr lang="en" sz="1200">
                <a:solidFill>
                  <a:srgbClr val="333333"/>
                </a:solidFill>
                <a:latin typeface="Georgia"/>
                <a:ea typeface="Georgia"/>
                <a:cs typeface="Georgia"/>
                <a:sym typeface="Georgia"/>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54" name="Google Shape;554;p74"/>
          <p:cNvPicPr preferRelativeResize="0"/>
          <p:nvPr/>
        </p:nvPicPr>
        <p:blipFill>
          <a:blip r:embed="rId4">
            <a:alphaModFix/>
          </a:blip>
          <a:stretch>
            <a:fillRect/>
          </a:stretch>
        </p:blipFill>
        <p:spPr>
          <a:xfrm>
            <a:off x="1793950" y="3819525"/>
            <a:ext cx="5943600" cy="1323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0" name="Google Shape;560;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61" name="Google Shape;561;p7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 VGG16 - Sequential Flow</a:t>
            </a:r>
            <a:br>
              <a:rPr b="1" lang="en" sz="1200">
                <a:solidFill>
                  <a:schemeClr val="dk1"/>
                </a:solidFill>
              </a:rPr>
            </a:br>
            <a:br>
              <a:rPr b="1" lang="en" sz="1200">
                <a:solidFill>
                  <a:schemeClr val="dk1"/>
                </a:solidFill>
              </a:rPr>
            </a:br>
            <a:r>
              <a:rPr lang="en" sz="1200">
                <a:solidFill>
                  <a:srgbClr val="333333"/>
                </a:solidFill>
                <a:latin typeface="Georgia"/>
                <a:ea typeface="Georgia"/>
                <a:cs typeface="Georgia"/>
                <a:sym typeface="Georgia"/>
              </a:rPr>
              <a:t>We will code a VGG16 in two coding styles. The first in a sequential flow.</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62" name="Google Shape;562;p75"/>
          <p:cNvGraphicFramePr/>
          <p:nvPr/>
        </p:nvGraphicFramePr>
        <p:xfrm>
          <a:off x="454050" y="150605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First convolutional block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Second convolutional block - double the number of filters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REMOVED Lines for Brevity</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DNN Backend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latin typeface="Consolas"/>
                          <a:ea typeface="Consolas"/>
                          <a:cs typeface="Consolas"/>
                          <a:sym typeface="Consolas"/>
                        </a:rPr>
                        <a:t># ...</a:t>
                      </a:r>
                      <a:endParaRPr sz="9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8" name="Google Shape;568;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69" name="Google Shape;569;p7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VGG16 - </a:t>
            </a:r>
            <a:r>
              <a:rPr b="1" lang="en" sz="1200">
                <a:solidFill>
                  <a:schemeClr val="dk1"/>
                </a:solidFill>
              </a:rPr>
              <a:t>Procedurally</a:t>
            </a:r>
            <a:r>
              <a:rPr b="1" lang="en" sz="1200">
                <a:solidFill>
                  <a:schemeClr val="dk1"/>
                </a:solidFill>
              </a:rPr>
              <a:t> (Reuse)</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Let’s now code the same using a procedural “reuse” style. In this example we created a procedure (function) call conv_block() which builds the convolutional blocks, and takes as parameters the number of layers in the block (2 or 3), and number of filters (64, 128, 256 or 512). Note that we kept the first convolutional layer outside of the conv_block. The first layer needs the input_shape parameter. We could have coded this as a flag to conv_block, but since it would only occur one time, then it’s not reuse. So we inline it instead.</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70" name="Google Shape;570;p76"/>
          <p:cNvGraphicFramePr/>
          <p:nvPr/>
        </p:nvGraphicFramePr>
        <p:xfrm>
          <a:off x="411425" y="20696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76" name="Google Shape;576;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77" name="Google Shape;577;p7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ResNet </a:t>
            </a:r>
            <a:r>
              <a:rPr lang="en" sz="1200">
                <a:solidFill>
                  <a:schemeClr val="dk1"/>
                </a:solidFill>
              </a:rPr>
              <a:t>type of CNN was designed by Microsoft Research. It was designed to compete in the international </a:t>
            </a:r>
            <a:r>
              <a:rPr i="1" lang="en" sz="1200">
                <a:solidFill>
                  <a:schemeClr val="dk1"/>
                </a:solidFill>
              </a:rPr>
              <a:t>ImageNet</a:t>
            </a:r>
            <a:r>
              <a:rPr lang="en" sz="1200">
                <a:solidFill>
                  <a:schemeClr val="dk1"/>
                </a:solidFill>
              </a:rPr>
              <a:t> competition. The </a:t>
            </a:r>
            <a:r>
              <a:rPr b="1" lang="en" sz="1200">
                <a:solidFill>
                  <a:schemeClr val="dk1"/>
                </a:solidFill>
              </a:rPr>
              <a:t>ResNet </a:t>
            </a:r>
            <a:r>
              <a:rPr lang="en" sz="1200">
                <a:solidFill>
                  <a:schemeClr val="dk1"/>
                </a:solidFill>
              </a:rPr>
              <a:t>in the 2015 contest took first place in all categories for </a:t>
            </a:r>
            <a:r>
              <a:rPr i="1" lang="en" sz="1200">
                <a:solidFill>
                  <a:schemeClr val="dk1"/>
                </a:solidFill>
              </a:rPr>
              <a:t>ImageNet </a:t>
            </a:r>
            <a:r>
              <a:rPr lang="en" sz="1200">
                <a:solidFill>
                  <a:schemeClr val="dk1"/>
                </a:solidFill>
              </a:rPr>
              <a:t>and </a:t>
            </a:r>
            <a:r>
              <a:rPr i="1" lang="en" sz="1200">
                <a:solidFill>
                  <a:schemeClr val="dk1"/>
                </a:solidFill>
              </a:rPr>
              <a:t>COCO </a:t>
            </a:r>
            <a:r>
              <a:rPr lang="en" sz="1200">
                <a:solidFill>
                  <a:schemeClr val="dk1"/>
                </a:solidFill>
              </a:rPr>
              <a:t>competition.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ResNet, and other architectures within this class, use different layer to layer connection patterns. The pattern we’ve discussed so far (ConvNet and VGG) use the fully connected layer to layer pattern.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ResNet 34 </a:t>
            </a:r>
            <a:r>
              <a:rPr lang="en" sz="1200">
                <a:solidFill>
                  <a:schemeClr val="dk1"/>
                </a:solidFill>
              </a:rPr>
              <a:t>introduced a new block layer and layer connection pattern, residual blocks and identity connection, respectively.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The residual block in ResNet 34 consists of blocks of two identical convolutional layers without a pooling layer.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block has an identity connection which creates a parallel path between the input of the residual block and its output.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Like VGG, each successive block doubles the number of filters. Pooling is done at the end of the sequence of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83" name="Google Shape;58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84" name="Google Shape;584;p7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rPr lang="en" sz="1200">
                <a:solidFill>
                  <a:schemeClr val="dk1"/>
                </a:solidFill>
              </a:rPr>
              <a:t>One of the problems with neural networks is that as we add deeper layers (under the presumption of increasing accuracy) their performance can degrade. That is, it can get worse not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Residual blocks allow neural networks to be built with deeper layers without a degradation in performance.</a:t>
            </a:r>
            <a:endParaRPr b="1" sz="1200">
              <a:solidFill>
                <a:srgbClr val="0000FF"/>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85" name="Google Shape;585;p78"/>
          <p:cNvPicPr preferRelativeResize="0"/>
          <p:nvPr/>
        </p:nvPicPr>
        <p:blipFill>
          <a:blip r:embed="rId4">
            <a:alphaModFix/>
          </a:blip>
          <a:stretch>
            <a:fillRect/>
          </a:stretch>
        </p:blipFill>
        <p:spPr>
          <a:xfrm>
            <a:off x="2433777" y="2571750"/>
            <a:ext cx="4008175" cy="2396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Residual Block </a:t>
            </a:r>
            <a:endParaRPr>
              <a:solidFill>
                <a:srgbClr val="38761D"/>
              </a:solidFill>
            </a:endParaRPr>
          </a:p>
        </p:txBody>
      </p:sp>
      <p:pic>
        <p:nvPicPr>
          <p:cNvPr id="591" name="Google Shape;591;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92" name="Google Shape;592;p7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Blocks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shows how a residual block can be coded in </a:t>
            </a:r>
            <a:r>
              <a:rPr b="1" lang="en" sz="1200">
                <a:solidFill>
                  <a:schemeClr val="dk1"/>
                </a:solidFill>
              </a:rPr>
              <a:t>Keras</a:t>
            </a:r>
            <a:r>
              <a:rPr lang="en" sz="1200">
                <a:solidFill>
                  <a:schemeClr val="dk1"/>
                </a:solidFill>
              </a:rPr>
              <a:t> using the </a:t>
            </a:r>
            <a:r>
              <a:rPr lang="en" sz="1200">
                <a:solidFill>
                  <a:srgbClr val="0D904F"/>
                </a:solidFill>
                <a:latin typeface="Consolas"/>
                <a:ea typeface="Consolas"/>
                <a:cs typeface="Consolas"/>
                <a:sym typeface="Consolas"/>
              </a:rPr>
              <a:t>Sequential</a:t>
            </a:r>
            <a:r>
              <a:rPr lang="en" sz="1200">
                <a:solidFill>
                  <a:schemeClr val="dk1"/>
                </a:solidFill>
              </a:rPr>
              <a:t> method approach. The variable </a:t>
            </a:r>
            <a:r>
              <a:rPr lang="en" sz="1200">
                <a:solidFill>
                  <a:srgbClr val="0D904F"/>
                </a:solidFill>
                <a:latin typeface="Consolas"/>
                <a:ea typeface="Consolas"/>
                <a:cs typeface="Consolas"/>
                <a:sym typeface="Consolas"/>
              </a:rPr>
              <a:t>x</a:t>
            </a:r>
            <a:r>
              <a:rPr lang="en" sz="1200">
                <a:solidFill>
                  <a:schemeClr val="dk1"/>
                </a:solidFill>
              </a:rPr>
              <a:t> represents the output of a layer, which is the input to the next layer. At the beginning of the block, we retain a copy of the previous block/layer output as the variable </a:t>
            </a:r>
            <a:r>
              <a:rPr lang="en" sz="1200">
                <a:solidFill>
                  <a:srgbClr val="0D904F"/>
                </a:solidFill>
                <a:latin typeface="Consolas"/>
                <a:ea typeface="Consolas"/>
                <a:cs typeface="Consolas"/>
                <a:sym typeface="Consolas"/>
              </a:rPr>
              <a:t>shortcut</a:t>
            </a:r>
            <a:r>
              <a:rPr lang="en" sz="1200">
                <a:solidFill>
                  <a:schemeClr val="dk1"/>
                </a:solidFill>
              </a:rPr>
              <a:t>. We then pass the previous block/layer output (x) through two convolutional layers, each time taking the output from the previous layer as input into the next layer. Finally, the last output from the block (retained in the variable x) is added (matrix addition) with the original value of x (shortcut). This is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93" name="Google Shape;593;p79"/>
          <p:cNvGraphicFramePr/>
          <p:nvPr/>
        </p:nvGraphicFramePr>
        <p:xfrm>
          <a:off x="411425" y="263865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Convolutional Block Connector </a:t>
            </a:r>
            <a:endParaRPr>
              <a:solidFill>
                <a:srgbClr val="38761D"/>
              </a:solidFill>
            </a:endParaRPr>
          </a:p>
        </p:txBody>
      </p:sp>
      <p:pic>
        <p:nvPicPr>
          <p:cNvPr id="599" name="Google Shape;599;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Convolutional Block Connector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Unlike VGG though, there is no pooling layer between the groups that would reduce the size of the feature maps. Now, if we connected these blocks directly with each other, we have a problem. That is, the input to the next block has the shape based on the previous block’s filter size (let’s call it X). The next block by doubling the filters will cause the output of that residual block to be double in size (let’s call it 2X). </a:t>
            </a:r>
            <a:r>
              <a:rPr b="1" lang="en" sz="1200">
                <a:solidFill>
                  <a:srgbClr val="0000FF"/>
                </a:solidFill>
              </a:rPr>
              <a:t>The identity link would attempt to add the input matrix (X) and the output matrix (2X). Yeaks, we get an error, indicating we can’t broadcast (for add operation) matrices of different sizes.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ResNet, this is</a:t>
            </a:r>
            <a:r>
              <a:rPr b="1" lang="en" sz="1200">
                <a:solidFill>
                  <a:schemeClr val="dk1"/>
                </a:solidFill>
              </a:rPr>
              <a:t> </a:t>
            </a:r>
            <a:r>
              <a:rPr b="1" lang="en" sz="1200">
                <a:solidFill>
                  <a:srgbClr val="0000FF"/>
                </a:solidFill>
              </a:rPr>
              <a:t>solved by adding a convolutional block between each “doubling” group of residual blocks</a:t>
            </a:r>
            <a:r>
              <a:rPr lang="en" sz="1200">
                <a:solidFill>
                  <a:schemeClr val="dk1"/>
                </a:solidFill>
              </a:rPr>
              <a:t>. The convolutional block doubles the filters to reshape the size and doubles the stride to reduce the size by 75%.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1" name="Google Shape;601;p80"/>
          <p:cNvGraphicFramePr/>
          <p:nvPr/>
        </p:nvGraphicFramePr>
        <p:xfrm>
          <a:off x="433300" y="3371875"/>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First Residual Block Group of 64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Double the size of filters and reduce feature maps by 75% (strides=2, 2) to fit the next 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ReUse Procedures </a:t>
            </a:r>
            <a:endParaRPr>
              <a:solidFill>
                <a:srgbClr val="38761D"/>
              </a:solidFill>
            </a:endParaRPr>
          </a:p>
        </p:txBody>
      </p:sp>
      <p:pic>
        <p:nvPicPr>
          <p:cNvPr id="607" name="Google Shape;607;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1"/>
          <p:cNvSpPr txBox="1"/>
          <p:nvPr/>
        </p:nvSpPr>
        <p:spPr>
          <a:xfrm>
            <a:off x="5853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and Convolutional Blocks as Reuse Procedures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9" name="Google Shape;609;p81"/>
          <p:cNvGraphicFramePr/>
          <p:nvPr/>
        </p:nvGraphicFramePr>
        <p:xfrm>
          <a:off x="466150" y="1150325"/>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Block of Convolutions without Pooling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Layer</a:t>
            </a:r>
            <a:endParaRPr>
              <a:solidFill>
                <a:srgbClr val="38761D"/>
              </a:solidFill>
            </a:endParaRPr>
          </a:p>
        </p:txBody>
      </p:sp>
      <p:pic>
        <p:nvPicPr>
          <p:cNvPr id="99" name="Google Shape;99;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 name="Google Shape;100;p19"/>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a:solidFill>
                  <a:schemeClr val="dk1"/>
                </a:solidFill>
              </a:rPr>
              <a:t>Input Layer</a:t>
            </a:r>
            <a:endParaRPr b="1">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input layer to a neural network takes numbers! All the input data is converted to numbers. Everything is a number. The text becomes numbers, speech becomes numbers, pictures become numbers, and things that are already numbers are just numbers.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Neural networks take numbers either as vectors, matrices or tensors. They are names for the number of dimensions in an array. A vector is a one dimensional array, like a list of numbers. A matrix is a two dimensional array, like the pixels in a black and white image, and a tensor is any array three or more dimensions.</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0" rtl="0" algn="ctr">
              <a:lnSpc>
                <a:spcPct val="115000"/>
              </a:lnSpc>
              <a:spcBef>
                <a:spcPts val="1100"/>
              </a:spcBef>
              <a:spcAft>
                <a:spcPts val="0"/>
              </a:spcAft>
              <a:buClr>
                <a:schemeClr val="dk1"/>
              </a:buClr>
              <a:buSzPts val="1100"/>
              <a:buFont typeface="Arial"/>
              <a:buNone/>
            </a:pPr>
            <a:r>
              <a:rPr lang="en">
                <a:solidFill>
                  <a:srgbClr val="0000FF"/>
                </a:solidFill>
              </a:rPr>
              <a:t> you're going to be using a lot of </a:t>
            </a:r>
            <a:r>
              <a:rPr b="1" lang="en">
                <a:solidFill>
                  <a:srgbClr val="0000FF"/>
                </a:solidFill>
              </a:rPr>
              <a:t>numpy</a:t>
            </a:r>
            <a:endParaRPr>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Pooling/Flattening</a:t>
            </a:r>
            <a:endParaRPr>
              <a:solidFill>
                <a:srgbClr val="38761D"/>
              </a:solidFill>
            </a:endParaRPr>
          </a:p>
        </p:txBody>
      </p:sp>
      <p:pic>
        <p:nvPicPr>
          <p:cNvPr id="615" name="Google Shape;615;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16" name="Google Shape;616;p8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Global Average Pooling</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output of the last residual block group is passed to a pooling and flattening layer (</a:t>
            </a:r>
            <a:r>
              <a:rPr lang="en" sz="1200">
                <a:solidFill>
                  <a:srgbClr val="0D904F"/>
                </a:solidFill>
                <a:latin typeface="Consolas"/>
                <a:ea typeface="Consolas"/>
                <a:cs typeface="Consolas"/>
                <a:sym typeface="Consolas"/>
              </a:rPr>
              <a:t>GlobalAveragePooling2D</a:t>
            </a:r>
            <a:r>
              <a:rPr lang="en" sz="1200">
                <a:solidFill>
                  <a:schemeClr val="dk1"/>
                </a:solidFill>
              </a:rPr>
              <a:t>), which is then passed to a single </a:t>
            </a:r>
            <a:r>
              <a:rPr lang="en" sz="1200">
                <a:solidFill>
                  <a:srgbClr val="0D904F"/>
                </a:solidFill>
                <a:latin typeface="Consolas"/>
                <a:ea typeface="Consolas"/>
                <a:cs typeface="Consolas"/>
                <a:sym typeface="Consolas"/>
              </a:rPr>
              <a:t>Dense</a:t>
            </a:r>
            <a:r>
              <a:rPr lang="en" sz="1200">
                <a:solidFill>
                  <a:schemeClr val="dk1"/>
                </a:solidFill>
              </a:rPr>
              <a:t> layer of 1000 nodes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333333"/>
                </a:solidFill>
              </a:rPr>
              <a:t>In modern convolutional architectures, th</a:t>
            </a:r>
            <a:r>
              <a:rPr b="1" lang="en" sz="1200">
                <a:solidFill>
                  <a:srgbClr val="0000FF"/>
                </a:solidFill>
              </a:rPr>
              <a:t>e DNN backend is now a single dense layer for the final classification</a:t>
            </a:r>
            <a:r>
              <a:rPr lang="en" sz="1200">
                <a:solidFill>
                  <a:srgbClr val="333333"/>
                </a:solidFill>
              </a:rPr>
              <a:t>. In other words, </a:t>
            </a:r>
            <a:r>
              <a:rPr b="1" lang="en" sz="1200">
                <a:solidFill>
                  <a:srgbClr val="0000FF"/>
                </a:solidFill>
              </a:rPr>
              <a:t>except for the last step of predicting the class (label), classification is now pushed to the frontend in the last convolutional blocks</a:t>
            </a:r>
            <a:r>
              <a:rPr lang="en" sz="1200">
                <a:solidFill>
                  <a:srgbClr val="333333"/>
                </a:solidFill>
              </a:rPr>
              <a:t>.</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17" name="Google Shape;617;p82"/>
          <p:cNvGraphicFramePr/>
          <p:nvPr/>
        </p:nvGraphicFramePr>
        <p:xfrm>
          <a:off x="466150" y="27791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Pool at the end of all the convolutional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Final Dense Outputting Layer for 1000 outputs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Computational Faster</a:t>
            </a:r>
            <a:endParaRPr>
              <a:solidFill>
                <a:srgbClr val="38761D"/>
              </a:solidFill>
            </a:endParaRPr>
          </a:p>
        </p:txBody>
      </p:sp>
      <p:pic>
        <p:nvPicPr>
          <p:cNvPr id="623" name="Google Shape;623;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24" name="Google Shape;624;p8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Computational Complexity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Let’s now run </a:t>
            </a:r>
            <a:r>
              <a:rPr lang="en" sz="1100">
                <a:solidFill>
                  <a:srgbClr val="0D904F"/>
                </a:solidFill>
                <a:latin typeface="Consolas"/>
                <a:ea typeface="Consolas"/>
                <a:cs typeface="Consolas"/>
                <a:sym typeface="Consolas"/>
              </a:rPr>
              <a:t>model.summary()</a:t>
            </a:r>
            <a:r>
              <a:rPr lang="en" sz="1100">
                <a:solidFill>
                  <a:schemeClr val="dk1"/>
                </a:solidFill>
              </a:rPr>
              <a:t>. We see that the total number of parameters to learn is </a:t>
            </a:r>
            <a:r>
              <a:rPr b="1" lang="en" sz="1100">
                <a:solidFill>
                  <a:schemeClr val="dk1"/>
                </a:solidFill>
              </a:rPr>
              <a:t>21 million</a:t>
            </a:r>
            <a:r>
              <a:rPr lang="en" sz="1100">
                <a:solidFill>
                  <a:schemeClr val="dk1"/>
                </a:solidFill>
              </a:rPr>
              <a:t>. This is in contrast of the VGG16 which has </a:t>
            </a:r>
            <a:r>
              <a:rPr b="1" lang="en" sz="1100">
                <a:solidFill>
                  <a:schemeClr val="dk1"/>
                </a:solidFill>
              </a:rPr>
              <a:t>138 million</a:t>
            </a:r>
            <a:r>
              <a:rPr lang="en" sz="1100">
                <a:solidFill>
                  <a:schemeClr val="dk1"/>
                </a:solidFill>
              </a:rPr>
              <a:t> parameters. So the </a:t>
            </a:r>
            <a:r>
              <a:rPr b="1" lang="en" sz="1100">
                <a:solidFill>
                  <a:srgbClr val="0000FF"/>
                </a:solidFill>
              </a:rPr>
              <a:t>ResNet architecture is 6 times computationally faster</a:t>
            </a:r>
            <a:r>
              <a:rPr lang="en" sz="1100">
                <a:solidFill>
                  <a:schemeClr val="dk1"/>
                </a:solidFill>
              </a:rPr>
              <a:t>. This reduction is mostly achieved by the construction of the residual blocks. Notice how the DNN backend is just a single output Dense layer. In effect, there is no backend. The top residual block groups act as the CNN frontend doing the feature detection, while the bottom residual blocks perform the classification. In doing so, unlike VGG, there was no need for several fully connected dense layers, which would have substantially increased the number of parameters.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rgbClr val="0000FF"/>
                </a:solidFill>
              </a:rPr>
              <a:t>Another advantage is the identity link, which provided the ability to add deeper layers, without degradation, for higher accuracy.</a:t>
            </a:r>
            <a:r>
              <a:rPr lang="en" sz="1100">
                <a:solidFill>
                  <a:schemeClr val="dk1"/>
                </a:solidFill>
              </a:rPr>
              <a:t> </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0" name="Google Shape;63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31" name="Google Shape;631;p8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Bottleneck Residual Block</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ResNet50 i</a:t>
            </a:r>
            <a:r>
              <a:rPr lang="en" sz="1100">
                <a:solidFill>
                  <a:schemeClr val="dk1"/>
                </a:solidFill>
              </a:rPr>
              <a:t>ntroduced a variation of the residual block referred to as the bottleneck residual block. In this version, the</a:t>
            </a:r>
            <a:r>
              <a:rPr b="1" lang="en" sz="1100">
                <a:solidFill>
                  <a:srgbClr val="0000FF"/>
                </a:solidFill>
              </a:rPr>
              <a:t> group of two 3x3 convolution layers are replaced by a group of 1x1, then 3x3, and then 1x1 convolution layer.</a:t>
            </a:r>
            <a:r>
              <a:rPr lang="en" sz="1100">
                <a:solidFill>
                  <a:schemeClr val="dk1"/>
                </a:solidFill>
              </a:rPr>
              <a:t> The 1x1 convolutions perform a dimension reduction reducing the computational complexity, and the last convolutional restores the dimensionality increasing the number of filters by a factor of 4. </a:t>
            </a:r>
            <a:r>
              <a:rPr b="1" lang="en" sz="1100">
                <a:solidFill>
                  <a:srgbClr val="0000FF"/>
                </a:solidFill>
              </a:rPr>
              <a:t>The bottleneck residual group allows for deeper neural networks, without degradation, and further reduction in computational complexity.</a:t>
            </a:r>
            <a:endParaRPr b="1" sz="1100">
              <a:solidFill>
                <a:srgbClr val="0000FF"/>
              </a:solidFill>
            </a:endParaRPr>
          </a:p>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32" name="Google Shape;632;p84"/>
          <p:cNvPicPr preferRelativeResize="0"/>
          <p:nvPr/>
        </p:nvPicPr>
        <p:blipFill>
          <a:blip r:embed="rId4">
            <a:alphaModFix/>
          </a:blip>
          <a:stretch>
            <a:fillRect/>
          </a:stretch>
        </p:blipFill>
        <p:spPr>
          <a:xfrm>
            <a:off x="2705100" y="2276475"/>
            <a:ext cx="3609975" cy="199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8" name="Google Shape;638;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39" name="Google Shape;639;p8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Bottleneck Residual Block</a:t>
            </a:r>
            <a:endParaRPr b="1"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code snippet for writing a bottleneck block as a reusable function:</a:t>
            </a:r>
            <a:br>
              <a:rPr lang="en" sz="11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40" name="Google Shape;640;p85"/>
          <p:cNvGraphicFramePr/>
          <p:nvPr/>
        </p:nvGraphicFramePr>
        <p:xfrm>
          <a:off x="519725" y="22109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bottleneck_block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Bottleneck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46" name="Google Shape;646;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47" name="Google Shape;647;p8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problem with adding deeper layers in a neural network is the </a:t>
            </a:r>
            <a:r>
              <a:rPr b="1" i="1" lang="en" sz="1200">
                <a:solidFill>
                  <a:schemeClr val="dk1"/>
                </a:solidFill>
              </a:rPr>
              <a:t>vanishing gradient</a:t>
            </a:r>
            <a:r>
              <a:rPr lang="en" sz="1200">
                <a:solidFill>
                  <a:schemeClr val="dk1"/>
                </a:solidFill>
              </a:rPr>
              <a:t> problem. This is actually about the computer hardware. During training (process of backward propagation and gradient descent), at each layer the weights are being multiplied by very small numbers, specifically numbers less than 1. As you know, two numbers less than one multiplied together make an even smaller number.</a:t>
            </a:r>
            <a:r>
              <a:rPr b="1" lang="en" sz="1200">
                <a:solidFill>
                  <a:srgbClr val="0000FF"/>
                </a:solidFill>
              </a:rPr>
              <a:t> When these tiny values are propagated through deeper layers they continuously get smaller. At some point, the computer hardware can’t represent the value anymore - and hence, the </a:t>
            </a:r>
            <a:r>
              <a:rPr b="1" i="1" lang="en" sz="1200">
                <a:solidFill>
                  <a:srgbClr val="0000FF"/>
                </a:solidFill>
              </a:rPr>
              <a:t>vanishing gradient</a:t>
            </a:r>
            <a:r>
              <a:rPr b="1" lang="en" sz="1200">
                <a:solidFill>
                  <a:srgbClr val="0000FF"/>
                </a:solidFill>
              </a:rPr>
              <a:t>.</a:t>
            </a:r>
            <a:endParaRPr b="1" sz="1200">
              <a:solidFill>
                <a:srgbClr val="0000FF"/>
              </a:solidFill>
            </a:endParaRPr>
          </a:p>
          <a:p>
            <a:pPr indent="0" lvl="0" marL="0" rtl="0" algn="ctr">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further exacerbated if we try to use </a:t>
            </a:r>
            <a:r>
              <a:rPr b="1" lang="en" sz="1200">
                <a:solidFill>
                  <a:schemeClr val="dk1"/>
                </a:solidFill>
              </a:rPr>
              <a:t>half precision floats (16 bit float)</a:t>
            </a:r>
            <a:r>
              <a:rPr lang="en" sz="1200">
                <a:solidFill>
                  <a:schemeClr val="dk1"/>
                </a:solidFill>
              </a:rPr>
              <a:t> for the matrix operations versus single precision (32 bit float). The advantage of the former is that the weights (and data) are stored in half the amount of space and using a general rule of thumb by reducing the computational size in half, we can execute 4 times as many instructions per compute cycle. The problem of course is that with even smaller precision, we will encounter the </a:t>
            </a:r>
            <a:r>
              <a:rPr i="1" lang="en" sz="1200">
                <a:solidFill>
                  <a:schemeClr val="dk1"/>
                </a:solidFill>
              </a:rPr>
              <a:t>vanishing gradient </a:t>
            </a:r>
            <a:r>
              <a:rPr lang="en" sz="1200">
                <a:solidFill>
                  <a:schemeClr val="dk1"/>
                </a:solidFill>
              </a:rPr>
              <a:t>even sooner.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53" name="Google Shape;65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54" name="Google Shape;654;p8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Batch normalization is a technique applied to the output of a layer (before or after the activation function).</a:t>
            </a:r>
            <a:r>
              <a:rPr b="1" lang="en" sz="1100">
                <a:solidFill>
                  <a:srgbClr val="0000FF"/>
                </a:solidFill>
              </a:rPr>
              <a:t>It normalizes the shift in the weights as they are being trained</a:t>
            </a:r>
            <a:r>
              <a:rPr lang="en" sz="1100">
                <a:solidFill>
                  <a:schemeClr val="dk1"/>
                </a:solidFill>
              </a:rPr>
              <a:t>. This has several advantages, it smoothes out (across a batch) the amount of change, thus slowing down the possibility of getting a number so small that it can’t be represented by the hardware. Additionally, by narrowing the amount of shift between the weights, </a:t>
            </a:r>
            <a:r>
              <a:rPr b="1" lang="en" sz="1100">
                <a:solidFill>
                  <a:srgbClr val="0000FF"/>
                </a:solidFill>
              </a:rPr>
              <a:t>convergence can happen sooner using a higher learning rate and reducing the overall amount of training time</a:t>
            </a:r>
            <a:r>
              <a:rPr lang="en" sz="1100">
                <a:solidFill>
                  <a:schemeClr val="dk1"/>
                </a:solidFill>
              </a:rPr>
              <a:t>. Batch normalization is added to a layer in </a:t>
            </a:r>
            <a:r>
              <a:rPr b="1" lang="en" sz="1100">
                <a:solidFill>
                  <a:schemeClr val="dk1"/>
                </a:solidFill>
              </a:rPr>
              <a:t>Keras </a:t>
            </a:r>
            <a:r>
              <a:rPr lang="en" sz="1100">
                <a:solidFill>
                  <a:schemeClr val="dk1"/>
                </a:solidFill>
              </a:rPr>
              <a:t>with the </a:t>
            </a:r>
            <a:r>
              <a:rPr lang="en" sz="1100">
                <a:solidFill>
                  <a:srgbClr val="0D904F"/>
                </a:solidFill>
                <a:latin typeface="Consolas"/>
                <a:ea typeface="Consolas"/>
                <a:cs typeface="Consolas"/>
                <a:sym typeface="Consolas"/>
              </a:rPr>
              <a:t>BatchNormalization()</a:t>
            </a:r>
            <a:r>
              <a:rPr lang="en" sz="1100">
                <a:solidFill>
                  <a:schemeClr val="dk1"/>
                </a:solidFill>
              </a:rPr>
              <a:t> class.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55" name="Google Shape;655;p87"/>
          <p:cNvGraphicFramePr/>
          <p:nvPr/>
        </p:nvGraphicFramePr>
        <p:xfrm>
          <a:off x="471000" y="22733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before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4096</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after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Code Lab #2</a:t>
            </a:r>
            <a:endParaRPr>
              <a:solidFill>
                <a:srgbClr val="38761D"/>
              </a:solidFill>
            </a:endParaRPr>
          </a:p>
        </p:txBody>
      </p:sp>
      <p:pic>
        <p:nvPicPr>
          <p:cNvPr id="661" name="Google Shape;661;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Convolutional Neural Networks (CNN)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Convolutional Neural Networks</a:t>
            </a:r>
            <a:endParaRPr>
              <a:solidFill>
                <a:srgbClr val="38761D"/>
              </a:solidFill>
            </a:endParaRPr>
          </a:p>
        </p:txBody>
      </p:sp>
      <p:pic>
        <p:nvPicPr>
          <p:cNvPr id="668" name="Google Shape;668;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9" name="Google Shape;669;p8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Wide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rPr lang="en" sz="1200">
                <a:solidFill>
                  <a:schemeClr val="dk1"/>
                </a:solidFill>
              </a:rPr>
              <a:t>Up to now, we’ve focused on networks with deeper layers, block layers and shortcuts. Starting in 2014 with </a:t>
            </a:r>
            <a:r>
              <a:rPr b="1" lang="en" sz="1200">
                <a:solidFill>
                  <a:schemeClr val="dk1"/>
                </a:solidFill>
              </a:rPr>
              <a:t>Inception v1 (GoogleNet)</a:t>
            </a:r>
            <a:r>
              <a:rPr lang="en" sz="1200">
                <a:solidFill>
                  <a:schemeClr val="dk1"/>
                </a:solidFill>
              </a:rPr>
              <a:t> and 2015 with</a:t>
            </a:r>
            <a:r>
              <a:rPr b="1" lang="en" sz="1200">
                <a:solidFill>
                  <a:schemeClr val="dk1"/>
                </a:solidFill>
              </a:rPr>
              <a:t> ResNeXt</a:t>
            </a:r>
            <a:r>
              <a:rPr lang="en" sz="1200">
                <a:solidFill>
                  <a:schemeClr val="dk1"/>
                </a:solidFill>
              </a:rPr>
              <a:t> (Microsoft Research) and </a:t>
            </a:r>
            <a:r>
              <a:rPr b="1" lang="en" sz="1200">
                <a:solidFill>
                  <a:schemeClr val="dk1"/>
                </a:solidFill>
              </a:rPr>
              <a:t>Inception v2</a:t>
            </a:r>
            <a:r>
              <a:rPr lang="en" sz="1200">
                <a:solidFill>
                  <a:schemeClr val="dk1"/>
                </a:solidFill>
              </a:rPr>
              <a:t>, neural network designs</a:t>
            </a:r>
            <a:r>
              <a:rPr b="1" lang="en" sz="1200">
                <a:solidFill>
                  <a:srgbClr val="0000FF"/>
                </a:solidFill>
              </a:rPr>
              <a:t> moved into wide layers (vs. deeper layers).  Essentially, a wide layer is having multiple convolutions in parallel and then concatenating their outputs.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GoogLeNet</a:t>
            </a:r>
            <a:r>
              <a:rPr lang="en" sz="1200">
                <a:solidFill>
                  <a:schemeClr val="dk1"/>
                </a:solidFill>
              </a:rPr>
              <a:t> (Inception v1) won the 2014 ImageNet contest and introduced the ‘inception module”. </a:t>
            </a:r>
            <a:r>
              <a:rPr b="1" lang="en" sz="1200">
                <a:solidFill>
                  <a:srgbClr val="0000FF"/>
                </a:solidFill>
              </a:rPr>
              <a:t>The inception module is a convolutional layer with parallel convolutions of different sizes, with the outputs concatenated together</a:t>
            </a:r>
            <a:r>
              <a:rPr lang="en" sz="1200">
                <a:solidFill>
                  <a:schemeClr val="dk1"/>
                </a:solidFill>
              </a:rPr>
              <a:t>. The principle behind it was that instead of trying to pick the best filter size for a layer, each layer has multiple filter sizes in parallel, and the layer learns which size is the best.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75" name="Google Shape;675;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6" name="Google Shape;676;p9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figure below shows the </a:t>
            </a:r>
            <a:r>
              <a:rPr b="1" lang="en" sz="1200">
                <a:solidFill>
                  <a:schemeClr val="dk1"/>
                </a:solidFill>
              </a:rPr>
              <a:t>naive inception module</a:t>
            </a:r>
            <a:r>
              <a:rPr lang="en" sz="1200">
                <a:solidFill>
                  <a:schemeClr val="dk1"/>
                </a:solidFill>
              </a:rPr>
              <a:t>, which demonstrates the principle behind the inception module. In a conventional convolution block, the </a:t>
            </a:r>
            <a:r>
              <a:rPr lang="en" sz="1200"/>
              <a:t>output from the convolution layer is passed through a pooling layer for dimensionality reduction</a:t>
            </a:r>
            <a:r>
              <a:rPr lang="en" sz="1200">
                <a:solidFill>
                  <a:schemeClr val="dk1"/>
                </a:solidFill>
              </a:rPr>
              <a:t>. The </a:t>
            </a:r>
            <a:r>
              <a:rPr b="1" lang="en" sz="1200">
                <a:solidFill>
                  <a:srgbClr val="0000FF"/>
                </a:solidFill>
              </a:rPr>
              <a:t>output from a previous convolution layer is branched</a:t>
            </a:r>
            <a:r>
              <a:rPr lang="en" sz="1200">
                <a:solidFill>
                  <a:schemeClr val="dk1"/>
                </a:solidFill>
              </a:rPr>
              <a:t>.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One branch is passed through a pooling layer for dimensionality reduction, as in a conventional convolutional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and the remaining branches are passed through convolution layers of different sizes (i.e., 1x1, 3x3, 5x5).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outputs from the pooling and the other convolution layers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77" name="Google Shape;677;p90"/>
          <p:cNvPicPr preferRelativeResize="0"/>
          <p:nvPr/>
        </p:nvPicPr>
        <p:blipFill>
          <a:blip r:embed="rId4">
            <a:alphaModFix/>
          </a:blip>
          <a:stretch>
            <a:fillRect/>
          </a:stretch>
        </p:blipFill>
        <p:spPr>
          <a:xfrm>
            <a:off x="2654425" y="2876550"/>
            <a:ext cx="3835150" cy="2057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83" name="Google Shape;683;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84" name="Google Shape;684;p9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Filters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theory behind it, is that the different filter sizes capture different levels of detail. The 1x1 convolution captures fine details of features, while the 5x5 captures more abstract features. The code below demonstrates a naive inception module. The input from a previous layer x is branched and passed through a max pooling layer, 1x1, 3x3 and 5x5 convolution, which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85" name="Google Shape;685;p91"/>
          <p:cNvGraphicFramePr/>
          <p:nvPr/>
        </p:nvGraphicFramePr>
        <p:xfrm>
          <a:off x="471000" y="22733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06" name="Google Shape;106;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 name="Google Shape;107;p20"/>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endParaRPr b="1">
              <a:solidFill>
                <a:schemeClr val="dk1"/>
              </a:solidFill>
            </a:endParaRPr>
          </a:p>
          <a:p>
            <a:pPr indent="0" lvl="0" marL="0" rtl="0" algn="l">
              <a:lnSpc>
                <a:spcPct val="115000"/>
              </a:lnSpc>
              <a:spcBef>
                <a:spcPts val="1100"/>
              </a:spcBef>
              <a:spcAft>
                <a:spcPts val="0"/>
              </a:spcAft>
              <a:buNone/>
            </a:pPr>
            <a:r>
              <a:rPr b="1" lang="en" sz="1200">
                <a:solidFill>
                  <a:schemeClr val="dk1"/>
                </a:solidFill>
              </a:rPr>
              <a:t>Keras</a:t>
            </a:r>
            <a:r>
              <a:rPr lang="en" sz="1200">
                <a:solidFill>
                  <a:schemeClr val="dk1"/>
                </a:solidFill>
              </a:rPr>
              <a:t> is based on object oriented programming with a collection of classes and associated methods and properties.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We instantiate an </a:t>
            </a:r>
            <a:r>
              <a:rPr lang="en" sz="1200">
                <a:solidFill>
                  <a:schemeClr val="dk1"/>
                </a:solidFill>
                <a:highlight>
                  <a:srgbClr val="EFF0F1"/>
                </a:highlight>
              </a:rPr>
              <a:t>Input</a:t>
            </a:r>
            <a:r>
              <a:rPr lang="en" sz="1200">
                <a:solidFill>
                  <a:schemeClr val="dk1"/>
                </a:solidFill>
              </a:rPr>
              <a:t> class object. For this class object, we define the shape (i.e., dimensions) of the input. In our example, the input is a one dimensional array (i.e., vector) of 13 elements, one for each feature.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b="1" sz="1200">
              <a:solidFill>
                <a:srgbClr val="303F9F"/>
              </a:solidFill>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08" name="Google Shape;108;p20"/>
          <p:cNvGraphicFramePr/>
          <p:nvPr/>
        </p:nvGraphicFramePr>
        <p:xfrm>
          <a:off x="1869725" y="3237675"/>
          <a:ext cx="3000000" cy="3000000"/>
        </p:xfrm>
        <a:graphic>
          <a:graphicData uri="http://schemas.openxmlformats.org/drawingml/2006/table">
            <a:tbl>
              <a:tblPr>
                <a:noFill/>
                <a:tableStyleId>{73256007-2207-4D0C-948B-428BE2FDEF96}</a:tableStyleId>
              </a:tblPr>
              <a:tblGrid>
                <a:gridCol w="4066375"/>
              </a:tblGrid>
              <a:tr h="5592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1" name="Google Shape;691;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92" name="Google Shape;692;p9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setting </a:t>
            </a:r>
            <a:r>
              <a:rPr lang="en" sz="1200">
                <a:solidFill>
                  <a:srgbClr val="0D904F"/>
                </a:solidFill>
                <a:latin typeface="Consolas"/>
                <a:ea typeface="Consolas"/>
                <a:cs typeface="Consolas"/>
                <a:sym typeface="Consolas"/>
              </a:rPr>
              <a:t>padding=’same’</a:t>
            </a:r>
            <a:r>
              <a:rPr lang="en" sz="1200">
                <a:solidFill>
                  <a:schemeClr val="dk1"/>
                </a:solidFill>
              </a:rPr>
              <a:t>, the height and width dimensions are preserved. This allows concatenating the filters together. For example, if the above the input to this layer was 28x28x256, the dimensions at the branch layers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x1 (pool)	:  (?, 28, 28, 256)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(3x3)	:  (?, 28, 28, 96)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x3 (5x5)	:  (?, 28, 28, 48)</a:t>
            </a:r>
            <a:endParaRPr sz="12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the concatenation, the output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x (concat)	: (?, 28, 28, 464)</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8" name="Google Shape;698;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9" name="Google Shape;699;p9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If the </a:t>
            </a:r>
            <a:r>
              <a:rPr lang="en" sz="1200">
                <a:solidFill>
                  <a:srgbClr val="0D904F"/>
                </a:solidFill>
                <a:latin typeface="Consolas"/>
                <a:ea typeface="Consolas"/>
                <a:cs typeface="Consolas"/>
                <a:sym typeface="Consolas"/>
              </a:rPr>
              <a:t>padding=’same’</a:t>
            </a:r>
            <a:r>
              <a:rPr lang="en" sz="1200">
                <a:solidFill>
                  <a:schemeClr val="dk1"/>
                </a:solidFill>
              </a:rPr>
              <a:t> argument is left out (defaults to padding=’valid’), the shapes would be instead: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x1 (pool)	:  (?, 26, 26, 256)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(3x3)	:  (?, 26, 26, 96)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x3 (5x5)	:  (?, 24, 24, 48)</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the width and height dimensions do not match, if one tried to concatenate these layers, one would get an error: </a:t>
            </a:r>
            <a:endParaRPr sz="1200">
              <a:solidFill>
                <a:schemeClr val="dk1"/>
              </a:solidFill>
            </a:endParaRPr>
          </a:p>
          <a:p>
            <a:pPr indent="0" lvl="0" marL="0" rtl="0" algn="l">
              <a:lnSpc>
                <a:spcPct val="115000"/>
              </a:lnSpc>
              <a:spcBef>
                <a:spcPts val="0"/>
              </a:spcBef>
              <a:spcAft>
                <a:spcPts val="0"/>
              </a:spcAft>
              <a:buNone/>
            </a:pPr>
            <a:r>
              <a:t/>
            </a:r>
            <a:endParaRPr sz="1200">
              <a:solidFill>
                <a:srgbClr val="E75C58"/>
              </a:solidFill>
              <a:highlight>
                <a:srgbClr val="FFFFFF"/>
              </a:highlight>
            </a:endParaRPr>
          </a:p>
          <a:p>
            <a:pPr indent="0" lvl="0" marL="0" rtl="0" algn="l">
              <a:lnSpc>
                <a:spcPct val="115000"/>
              </a:lnSpc>
              <a:spcBef>
                <a:spcPts val="0"/>
              </a:spcBef>
              <a:spcAft>
                <a:spcPts val="0"/>
              </a:spcAft>
              <a:buNone/>
            </a:pPr>
            <a:r>
              <a:rPr lang="en" sz="1200">
                <a:solidFill>
                  <a:srgbClr val="E75C58"/>
                </a:solidFill>
                <a:highlight>
                  <a:srgbClr val="FFFFFF"/>
                </a:highlight>
              </a:rPr>
              <a:t>ValueError</a:t>
            </a:r>
            <a:r>
              <a:rPr lang="en" sz="1200">
                <a:solidFill>
                  <a:schemeClr val="dk1"/>
                </a:solidFill>
                <a:highlight>
                  <a:srgbClr val="FFFFFF"/>
                </a:highlight>
              </a:rPr>
              <a:t>: A </a:t>
            </a:r>
            <a:r>
              <a:rPr lang="en" sz="1200">
                <a:solidFill>
                  <a:srgbClr val="0D904F"/>
                </a:solidFill>
                <a:highlight>
                  <a:srgbClr val="FFFFFF"/>
                </a:highlight>
                <a:latin typeface="Consolas"/>
                <a:ea typeface="Consolas"/>
                <a:cs typeface="Consolas"/>
                <a:sym typeface="Consolas"/>
              </a:rPr>
              <a:t>Concatenate</a:t>
            </a:r>
            <a:r>
              <a:rPr lang="en" sz="1200">
                <a:solidFill>
                  <a:schemeClr val="dk1"/>
                </a:solidFill>
                <a:highlight>
                  <a:srgbClr val="FFFFFF"/>
                </a:highlight>
              </a:rPr>
              <a:t> layer requires inputs with matching shapes except for the concat axis. Got inputs shapes: [(None, 26, 26, 256), (None, 28, 28, 64), (None, 26, 26, 96), (None, 24, 24, 48)]</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9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705" name="Google Shape;705;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6" name="Google Shape;706;p9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Parameters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544K parameters to train.</a:t>
            </a:r>
            <a:endParaRPr sz="1200">
              <a:solidFill>
                <a:schemeClr val="dk1"/>
              </a:solidFill>
              <a:highlight>
                <a:srgbClr val="FFFFFF"/>
              </a:highlight>
            </a:endParaRPr>
          </a:p>
        </p:txBody>
      </p:sp>
      <p:graphicFrame>
        <p:nvGraphicFramePr>
          <p:cNvPr id="707" name="Google Shape;707;p94"/>
          <p:cNvGraphicFramePr/>
          <p:nvPr/>
        </p:nvGraphicFramePr>
        <p:xfrm>
          <a:off x="495300" y="1695450"/>
          <a:ext cx="3000000" cy="3000000"/>
        </p:xfrm>
        <a:graphic>
          <a:graphicData uri="http://schemas.openxmlformats.org/drawingml/2006/table">
            <a:tbl>
              <a:tblPr>
                <a:noFill/>
                <a:tableStyleId>{73256007-2207-4D0C-948B-428BE2FDEF96}</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max_pooling2d_161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221280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307248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concatenate_429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max_pooling2d_161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9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13" name="Google Shape;713;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4" name="Google Shape;714;p9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t>
            </a:r>
            <a:r>
              <a:rPr b="1" lang="en" sz="1200">
                <a:solidFill>
                  <a:schemeClr val="dk1"/>
                </a:solidFill>
              </a:rPr>
              <a:t>GoogLeNet</a:t>
            </a:r>
            <a:r>
              <a:rPr lang="en" sz="1200">
                <a:solidFill>
                  <a:schemeClr val="dk1"/>
                </a:solidFill>
              </a:rPr>
              <a:t>, a further dimensionality reduction was introduced by adding a 1x1 convolution (bottleneck) to the pooling, 3x3 and 5x5 branches. This dimension reduction </a:t>
            </a:r>
            <a:r>
              <a:rPr b="1" lang="en" sz="1200">
                <a:solidFill>
                  <a:srgbClr val="0000FF"/>
                </a:solidFill>
              </a:rPr>
              <a:t>reduced the overall computational complexity by nearly ⅔</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15" name="Google Shape;715;p95"/>
          <p:cNvPicPr preferRelativeResize="0"/>
          <p:nvPr/>
        </p:nvPicPr>
        <p:blipFill>
          <a:blip r:embed="rId4">
            <a:alphaModFix/>
          </a:blip>
          <a:stretch>
            <a:fillRect/>
          </a:stretch>
        </p:blipFill>
        <p:spPr>
          <a:xfrm>
            <a:off x="2247900" y="1790700"/>
            <a:ext cx="4001725" cy="3123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1" name="Google Shape;721;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22" name="Google Shape;722;p9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an Inception v1 module: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23" name="Google Shape;723;p96"/>
          <p:cNvGraphicFramePr/>
          <p:nvPr/>
        </p:nvGraphicFramePr>
        <p:xfrm>
          <a:off x="523875" y="1875550"/>
          <a:ext cx="3000000" cy="3000000"/>
        </p:xfrm>
        <a:graphic>
          <a:graphicData uri="http://schemas.openxmlformats.org/drawingml/2006/table">
            <a:tbl>
              <a:tblPr>
                <a:noFill/>
                <a:tableStyleId>{73256007-2207-4D0C-948B-428BE2FDEF96}</a:tableStyleId>
              </a:tblPr>
              <a:tblGrid>
                <a:gridCol w="76200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passes straight through</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9" name="Google Shape;729;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30" name="Google Shape;730;p9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Parameters</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198K parameters to 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31" name="Google Shape;731;p97"/>
          <p:cNvGraphicFramePr/>
          <p:nvPr/>
        </p:nvGraphicFramePr>
        <p:xfrm>
          <a:off x="423375" y="1351675"/>
          <a:ext cx="3000000" cy="3000000"/>
        </p:xfrm>
        <a:graphic>
          <a:graphicData uri="http://schemas.openxmlformats.org/drawingml/2006/table">
            <a:tbl>
              <a:tblPr>
                <a:noFill/>
                <a:tableStyleId>{73256007-2207-4D0C-948B-428BE2FDEF96}</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max_pooling2d_162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conv2d_13135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conv2d_13137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conv2d_13133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max_pooling2d_162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conv2d_13134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conv2d_13136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55392</a:t>
                      </a:r>
                      <a:r>
                        <a:rPr lang="en" sz="1000">
                          <a:solidFill>
                            <a:schemeClr val="dk1"/>
                          </a:solidFill>
                          <a:latin typeface="Consolas"/>
                          <a:ea typeface="Consolas"/>
                          <a:cs typeface="Consolas"/>
                          <a:sym typeface="Consolas"/>
                        </a:rPr>
                        <a:t>       conv2d_13135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conv2d_13138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76848</a:t>
                      </a:r>
                      <a:r>
                        <a:rPr lang="en" sz="1000">
                          <a:solidFill>
                            <a:schemeClr val="dk1"/>
                          </a:solidFill>
                          <a:latin typeface="Consolas"/>
                          <a:ea typeface="Consolas"/>
                          <a:cs typeface="Consolas"/>
                          <a:sym typeface="Consolas"/>
                        </a:rPr>
                        <a:t>       conv2d_13137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concatenate_430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272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conv2d_13133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37" name="Google Shape;737;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8" name="Google Shape;738;p9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Architecture</a:t>
            </a:r>
            <a:endParaRPr b="1"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100">
                <a:solidFill>
                  <a:schemeClr val="dk1"/>
                </a:solidFill>
              </a:rPr>
              <a:t>GoogLeNet consists of four groups: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b="1" lang="en" sz="1000">
                <a:solidFill>
                  <a:srgbClr val="0000FF"/>
                </a:solidFill>
              </a:rPr>
              <a:t>Stem Convolutional Group :</a:t>
            </a:r>
            <a:endParaRPr b="1" sz="1000">
              <a:solidFill>
                <a:srgbClr val="0000FF"/>
              </a:solidFill>
            </a:endParaRPr>
          </a:p>
          <a:p>
            <a:pPr indent="457200" lvl="0" marL="0" rtl="0" algn="l">
              <a:lnSpc>
                <a:spcPct val="115000"/>
              </a:lnSpc>
              <a:spcBef>
                <a:spcPts val="0"/>
              </a:spcBef>
              <a:spcAft>
                <a:spcPts val="0"/>
              </a:spcAft>
              <a:buNone/>
            </a:pPr>
            <a:r>
              <a:rPr lang="en" sz="1000">
                <a:solidFill>
                  <a:schemeClr val="dk1"/>
                </a:solidFill>
              </a:rPr>
              <a:t> 	This is the entry point into the neural network. The inputs (images) are processed </a:t>
            </a:r>
            <a:endParaRPr sz="1000">
              <a:solidFill>
                <a:schemeClr val="dk1"/>
              </a:solidFill>
            </a:endParaRPr>
          </a:p>
          <a:p>
            <a:pPr indent="457200" lvl="0" marL="0" rtl="0" algn="l">
              <a:lnSpc>
                <a:spcPct val="115000"/>
              </a:lnSpc>
              <a:spcBef>
                <a:spcPts val="0"/>
              </a:spcBef>
              <a:spcAft>
                <a:spcPts val="0"/>
              </a:spcAft>
              <a:buNone/>
            </a:pPr>
            <a:r>
              <a:rPr lang="en" sz="1000">
                <a:solidFill>
                  <a:schemeClr val="dk1"/>
                </a:solidFill>
              </a:rPr>
              <a:t> 	by a sequential (deep) set of convolutions and max pooling, much like a </a:t>
            </a:r>
            <a:br>
              <a:rPr lang="en" sz="1000">
                <a:solidFill>
                  <a:schemeClr val="dk1"/>
                </a:solidFill>
              </a:rPr>
            </a:br>
            <a:r>
              <a:rPr lang="en" sz="1000">
                <a:solidFill>
                  <a:schemeClr val="dk1"/>
                </a:solidFill>
              </a:rPr>
              <a:t>		conventional ConvNet.</a:t>
            </a:r>
            <a:br>
              <a:rPr lang="en" sz="1000">
                <a:solidFill>
                  <a:schemeClr val="dk1"/>
                </a:solidFill>
              </a:rPr>
            </a:br>
            <a:br>
              <a:rPr lang="en" sz="1000">
                <a:solidFill>
                  <a:schemeClr val="dk1"/>
                </a:solidFill>
              </a:rPr>
            </a:br>
            <a:r>
              <a:rPr lang="en" sz="1000">
                <a:solidFill>
                  <a:schemeClr val="dk1"/>
                </a:solidFill>
              </a:rPr>
              <a:t>	</a:t>
            </a:r>
            <a:r>
              <a:rPr b="1" lang="en" sz="1000">
                <a:solidFill>
                  <a:srgbClr val="0000FF"/>
                </a:solidFill>
              </a:rPr>
              <a:t>Wide Convolutional Group :</a:t>
            </a:r>
            <a:br>
              <a:rPr lang="en" sz="1000">
                <a:solidFill>
                  <a:schemeClr val="dk1"/>
                </a:solidFill>
              </a:rPr>
            </a:br>
            <a:r>
              <a:rPr lang="en" sz="1000">
                <a:solidFill>
                  <a:schemeClr val="dk1"/>
                </a:solidFill>
              </a:rPr>
              <a:t>		This is a set of seven inception blocks in five groups. The wider blocks in the </a:t>
            </a:r>
            <a:br>
              <a:rPr lang="en" sz="1000">
                <a:solidFill>
                  <a:schemeClr val="dk1"/>
                </a:solidFill>
              </a:rPr>
            </a:br>
            <a:r>
              <a:rPr lang="en" sz="1000">
                <a:solidFill>
                  <a:schemeClr val="dk1"/>
                </a:solidFill>
              </a:rPr>
              <a:t>		diagram represent a group of two or three inception blocks, and the thinner ones  </a:t>
            </a:r>
            <a:br>
              <a:rPr lang="en" sz="1000">
                <a:solidFill>
                  <a:schemeClr val="dk1"/>
                </a:solidFill>
              </a:rPr>
            </a:br>
            <a:r>
              <a:rPr lang="en" sz="1000">
                <a:solidFill>
                  <a:schemeClr val="dk1"/>
                </a:solidFill>
              </a:rPr>
              <a:t> 		are a single inception block, for a total of nine inception blocks. The fourth and </a:t>
            </a:r>
            <a:br>
              <a:rPr lang="en" sz="1000">
                <a:solidFill>
                  <a:schemeClr val="dk1"/>
                </a:solidFill>
              </a:rPr>
            </a:br>
            <a:r>
              <a:rPr lang="en" sz="1000">
                <a:solidFill>
                  <a:schemeClr val="dk1"/>
                </a:solidFill>
              </a:rPr>
              <a:t> 		seventh block (single blocks) are separated out to highlight they have an </a:t>
            </a:r>
            <a:br>
              <a:rPr lang="en" sz="1000">
                <a:solidFill>
                  <a:schemeClr val="dk1"/>
                </a:solidFill>
              </a:rPr>
            </a:br>
            <a:r>
              <a:rPr lang="en" sz="1000">
                <a:solidFill>
                  <a:schemeClr val="dk1"/>
                </a:solidFill>
              </a:rPr>
              <a:t> 		additional component, referred to as the auxiliary classifier.</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Auxiliary Classifiers Group :</a:t>
            </a:r>
            <a:br>
              <a:rPr lang="en" sz="1000">
                <a:solidFill>
                  <a:schemeClr val="dk1"/>
                </a:solidFill>
              </a:rPr>
            </a:br>
            <a:r>
              <a:rPr lang="en" sz="1000">
                <a:solidFill>
                  <a:schemeClr val="dk1"/>
                </a:solidFill>
              </a:rPr>
              <a:t>		This is a set of two classifiers, acting as auxiliary (aids) in training the neural  </a:t>
            </a:r>
            <a:br>
              <a:rPr lang="en" sz="1000">
                <a:solidFill>
                  <a:schemeClr val="dk1"/>
                </a:solidFill>
              </a:rPr>
            </a:br>
            <a:r>
              <a:rPr lang="en" sz="1000">
                <a:solidFill>
                  <a:schemeClr val="dk1"/>
                </a:solidFill>
              </a:rPr>
              <a:t> 		network, each consisting of a convolutional layer, a dense layer and a final  </a:t>
            </a:r>
            <a:br>
              <a:rPr lang="en" sz="1000">
                <a:solidFill>
                  <a:schemeClr val="dk1"/>
                </a:solidFill>
              </a:rPr>
            </a:br>
            <a:r>
              <a:rPr lang="en" sz="1000">
                <a:solidFill>
                  <a:schemeClr val="dk1"/>
                </a:solidFill>
              </a:rPr>
              <a:t>		softmax activation function.</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Classifier Group</a:t>
            </a:r>
            <a:br>
              <a:rPr lang="en" sz="1000">
                <a:solidFill>
                  <a:schemeClr val="dk1"/>
                </a:solidFill>
              </a:rPr>
            </a:br>
            <a:r>
              <a:rPr lang="en" sz="1000">
                <a:solidFill>
                  <a:schemeClr val="dk1"/>
                </a:solidFill>
              </a:rPr>
              <a:t>		This is a single and final classifier in both training the neural network and in </a:t>
            </a:r>
            <a:br>
              <a:rPr lang="en" sz="1000">
                <a:solidFill>
                  <a:schemeClr val="dk1"/>
                </a:solidFill>
              </a:rPr>
            </a:br>
            <a:r>
              <a:rPr lang="en" sz="1000">
                <a:solidFill>
                  <a:schemeClr val="dk1"/>
                </a:solidFill>
              </a:rPr>
              <a:t>		prediction (inference).</a:t>
            </a:r>
            <a:endParaRPr sz="10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9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44" name="Google Shape;744;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5" name="Google Shape;745;p9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t>
            </a:r>
            <a:r>
              <a:rPr b="1" lang="en" sz="1200">
                <a:solidFill>
                  <a:schemeClr val="dk1"/>
                </a:solidFill>
              </a:rPr>
              <a:t>Auxiliary</a:t>
            </a:r>
            <a:r>
              <a:rPr b="1" lang="en" sz="1200">
                <a:solidFill>
                  <a:schemeClr val="dk1"/>
                </a:solidFill>
              </a:rPr>
              <a:t> Classifiers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The GoogleLeNet architecture introduced the concept of an auxiliary classifier. The principle here is that as a neural network gets deeper in layers (i.e., the front layers get further away from the final classifier) the front layers are more exposed to a vanishing gradient and increased time (e.g., number of epochs) to train the weights in the front most layers.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6" name="Google Shape;746;p99"/>
          <p:cNvPicPr preferRelativeResize="0"/>
          <p:nvPr/>
        </p:nvPicPr>
        <p:blipFill>
          <a:blip r:embed="rId4">
            <a:alphaModFix/>
          </a:blip>
          <a:stretch>
            <a:fillRect/>
          </a:stretch>
        </p:blipFill>
        <p:spPr>
          <a:xfrm>
            <a:off x="1466275" y="1800225"/>
            <a:ext cx="5943600" cy="3343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2" name="Google Shape;752;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3" name="Google Shape;753;p10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Wide Convolutional Neural Networks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200">
                <a:solidFill>
                  <a:schemeClr val="dk1"/>
                </a:solidFill>
              </a:rPr>
              <a:t>ResNeXt </a:t>
            </a:r>
            <a:r>
              <a:rPr lang="en" sz="1200">
                <a:solidFill>
                  <a:schemeClr val="dk1"/>
                </a:solidFill>
              </a:rPr>
              <a:t>(Microsoft Research) was the winner of the 2015 ImageNet competition and introduced the concept of a wide residual (block) neural network and cardinality (i.e., width). </a:t>
            </a:r>
            <a:r>
              <a:rPr b="1" lang="en" sz="1200">
                <a:solidFill>
                  <a:srgbClr val="0000FF"/>
                </a:solidFill>
              </a:rPr>
              <a:t>This architecture uses a split, branch and merge method of parallel convolutional blocks</a:t>
            </a:r>
            <a:r>
              <a:rPr lang="en" sz="1200">
                <a:solidFill>
                  <a:schemeClr val="dk1"/>
                </a:solidFill>
              </a:rPr>
              <a:t>. The number of parallel convolutional blocks (i.e., width) is referred to as the</a:t>
            </a:r>
            <a:r>
              <a:rPr b="1" lang="en" sz="1200">
                <a:solidFill>
                  <a:schemeClr val="dk1"/>
                </a:solidFill>
              </a:rPr>
              <a:t> cardinality</a:t>
            </a:r>
            <a:r>
              <a:rPr lang="en" sz="1200">
                <a:solidFill>
                  <a:schemeClr val="dk1"/>
                </a:solidFill>
              </a:rPr>
              <a:t>. For example, in the 2015 competition, the ResNeXt architecture used a cardinality of 32, meaning each ResneXt layer consisted of 32 parallel convolutional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each ResNeXt layer:</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The input from the previous layer is split across the parallel convolutional blocks,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the output (feature maps) from each convolutional block is concatenated,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finally the input to the layer is matrix added to the concatenated output (identity link) to form the residual block.</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9" name="Google Shape;759;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60" name="Google Shape;760;p10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a:t>
            </a:r>
            <a:r>
              <a:rPr b="1" lang="en" sz="12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wide residual block group consists of:</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first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split-branch-concatenate convolution of a cardinality 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final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An identity link between the input and the final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convolution output</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61" name="Google Shape;761;p101"/>
          <p:cNvPicPr preferRelativeResize="0"/>
          <p:nvPr/>
        </p:nvPicPr>
        <p:blipFill>
          <a:blip r:embed="rId4">
            <a:alphaModFix/>
          </a:blip>
          <a:stretch>
            <a:fillRect/>
          </a:stretch>
        </p:blipFill>
        <p:spPr>
          <a:xfrm>
            <a:off x="4867275" y="1495300"/>
            <a:ext cx="3790950" cy="3076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14" name="Google Shape;114;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 name="Google Shape;115;p21"/>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you run the previous two lines in a notebook, you will see the output:</a:t>
            </a:r>
            <a:endParaRPr sz="1200">
              <a:solidFill>
                <a:schemeClr val="dk1"/>
              </a:solidFill>
            </a:endParaRPr>
          </a:p>
          <a:p>
            <a:pPr indent="0" lvl="0" marL="266700" marR="266700" rtl="0" algn="l">
              <a:lnSpc>
                <a:spcPct val="115000"/>
              </a:lnSpc>
              <a:spcBef>
                <a:spcPts val="1100"/>
              </a:spcBef>
              <a:spcAft>
                <a:spcPts val="0"/>
              </a:spcAft>
              <a:buClr>
                <a:schemeClr val="dk1"/>
              </a:buClr>
              <a:buSzPts val="1100"/>
              <a:buFont typeface="Arial"/>
              <a:buNone/>
            </a:pPr>
            <a:r>
              <a:rPr b="1" lang="en" sz="1200">
                <a:solidFill>
                  <a:schemeClr val="dk1"/>
                </a:solidFill>
                <a:highlight>
                  <a:srgbClr val="FCE5CD"/>
                </a:highlight>
              </a:rPr>
              <a:t>&lt;tf.Tensor 'input_1:0' shape=(?, 13) dtype=float32&gt;</a:t>
            </a:r>
            <a:endParaRPr b="1" sz="1200">
              <a:solidFill>
                <a:schemeClr val="dk1"/>
              </a:solidFill>
              <a:highlight>
                <a:srgbClr val="FCE5CD"/>
              </a:highlight>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This is showing you what </a:t>
            </a:r>
            <a:r>
              <a:rPr lang="en" sz="1200">
                <a:solidFill>
                  <a:schemeClr val="dk1"/>
                </a:solidFill>
                <a:highlight>
                  <a:srgbClr val="EFF0F1"/>
                </a:highlight>
              </a:rPr>
              <a:t>Input(shape=(13,))</a:t>
            </a:r>
            <a:r>
              <a:rPr lang="en" sz="1200">
                <a:solidFill>
                  <a:schemeClr val="dk1"/>
                </a:solidFill>
              </a:rPr>
              <a:t> evaluates to. It produces a tensor object by the name 'input_1:0'. This name will be useful later in assisting you in debugging your models. The '?' in shape shows that the input object takes an unbounded number of entries (your samples or rows) of 13 elements each. That is, at run-time it will bind the number of one dimensional vectors of 13 elements to the actual number of samples (rows) you pass in. The 'dtype' shows the default data type of the elements, which in this case is a 32-bit float (single precision).</a:t>
            </a:r>
            <a:endParaRPr sz="12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Splitting / Cardinality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first bottleneck convolution performs a dimensionality reduction (feature pooling), similar to its use in a residual block or inception module. After the bottleneck convolution: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feature maps are split among the parallel convolutions according to the cardinality. For example, if the number of feature maps (filters) is 128 and the cardinality is 32, then each parallel convolution will get 4 feature maps (128 / 32).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outputs from the parallel convolutions are then concatenated back into a full set of feature maps, which are then passed through a final bottleneck convolution for another dimensionality reduction (feature pooling).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As in the residual block, there is an identity link between the input to and output from the resnext block, which is then matrix added.</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0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74" name="Google Shape;774;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5" name="Google Shape;775;p10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Architecture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ResNeXt-50 </a:t>
            </a:r>
            <a:r>
              <a:rPr lang="en" sz="1200">
                <a:solidFill>
                  <a:schemeClr val="dk1"/>
                </a:solidFill>
              </a:rPr>
              <a:t>architecture starts with a stem convolution block for the input, which consists of a 7 x 7 convolution which is then passed through a max pooling layer for reducing the data.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Following the stem are four groups of resnext blocks. Each group progressively doubles the number of filters outputted vs. the input. Between each block is a strided convolution, which serve two purposes (reduces data by 75% [feature pooling], and doubles the filters </a:t>
            </a:r>
            <a:r>
              <a:rPr lang="en" sz="1100">
                <a:solidFill>
                  <a:schemeClr val="dk1"/>
                </a:solidFill>
              </a:rPr>
              <a:t>from the output of the previous layer, to match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76" name="Google Shape;776;p103"/>
          <p:cNvPicPr preferRelativeResize="0"/>
          <p:nvPr/>
        </p:nvPicPr>
        <p:blipFill>
          <a:blip r:embed="rId4">
            <a:alphaModFix/>
          </a:blip>
          <a:stretch>
            <a:fillRect/>
          </a:stretch>
        </p:blipFill>
        <p:spPr>
          <a:xfrm>
            <a:off x="1885950" y="2493850"/>
            <a:ext cx="5438775" cy="2649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 Block</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84" name="Google Shape;784;p104"/>
          <p:cNvGraphicFramePr/>
          <p:nvPr/>
        </p:nvGraphicFramePr>
        <p:xfrm>
          <a:off x="423375" y="85835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_resnext_block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cardinality</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Cardinality (Wide)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 </a:t>
                      </a:r>
                      <a:r>
                        <a:rPr lang="en" sz="900">
                          <a:solidFill>
                            <a:srgbClr val="455A64"/>
                          </a:solidFill>
                          <a:latin typeface="Consolas"/>
                          <a:ea typeface="Consolas"/>
                          <a:cs typeface="Consolas"/>
                          <a:sym typeface="Consolas"/>
                        </a:rPr>
                        <a:t>// cardinality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i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range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cardinality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group</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Lambda</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lambda</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group</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Concatenate the outputs of the cardinality layer together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concatenate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groups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Identity Link: Add the shortcut (input) to the output of the block</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x</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0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Stem &amp; Strided Convolution</a:t>
            </a:r>
            <a:endParaRPr>
              <a:solidFill>
                <a:srgbClr val="38761D"/>
              </a:solidFill>
            </a:endParaRPr>
          </a:p>
        </p:txBody>
      </p:sp>
      <p:pic>
        <p:nvPicPr>
          <p:cNvPr id="790" name="Google Shape;790;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1" name="Google Shape;791;p10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Group &amp; Strided Convolution between ResNeXt Groups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92" name="Google Shape;792;p105"/>
          <p:cNvGraphicFramePr/>
          <p:nvPr/>
        </p:nvGraphicFramePr>
        <p:xfrm>
          <a:off x="423375" y="12705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First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strided convolution to match the number of output filters on next block and reduce by 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Second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98" name="Google Shape;798;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9" name="Google Shape;799;p10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b="1" lang="en" sz="1200">
                <a:solidFill>
                  <a:schemeClr val="dk1"/>
                </a:solidFill>
              </a:rPr>
              <a:t>nception v2</a:t>
            </a:r>
            <a:r>
              <a:rPr lang="en" sz="1200">
                <a:solidFill>
                  <a:schemeClr val="dk1"/>
                </a:solidFill>
              </a:rPr>
              <a:t> introduced the concept of factorization for the more expensive convolutions in an inception module to reduce computational complexity, and reduce information loss from representational bottlenecks.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larger a filter (kernel) size is in a convolution, the more computationally expensive it is. </a:t>
            </a:r>
            <a:r>
              <a:rPr b="1" lang="en" sz="1200">
                <a:solidFill>
                  <a:srgbClr val="0000FF"/>
                </a:solidFill>
              </a:rPr>
              <a:t>The paper which presented the Inception v2 architecture calculated that the 5 x 5 convolution in the inception module was 2.78x more computationally expensive than a 3 x 3</a:t>
            </a:r>
            <a:r>
              <a:rPr lang="en" sz="1200">
                <a:solidFill>
                  <a:schemeClr val="dk1"/>
                </a:solidFill>
              </a:rPr>
              <a:t>. In the Inception v2 module, </a:t>
            </a:r>
            <a:r>
              <a:rPr b="1" lang="en" sz="1200">
                <a:solidFill>
                  <a:srgbClr val="0000FF"/>
                </a:solidFill>
              </a:rPr>
              <a:t>the 5 x 5 filter is replaced by a stack of two 3 x 3 filters, which results in a reduction of computational complexity of the replaced 5 x 5 filter by 33%</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00" name="Google Shape;800;p106"/>
          <p:cNvPicPr preferRelativeResize="0"/>
          <p:nvPr/>
        </p:nvPicPr>
        <p:blipFill>
          <a:blip r:embed="rId4">
            <a:alphaModFix/>
          </a:blip>
          <a:stretch>
            <a:fillRect/>
          </a:stretch>
        </p:blipFill>
        <p:spPr>
          <a:xfrm>
            <a:off x="2522325" y="2571750"/>
            <a:ext cx="4552950" cy="2420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806" name="Google Shape;806;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7" name="Google Shape;807;p10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V2 Module</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169K parameters to train, when compared to 198K for the inception v1 module.</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08" name="Google Shape;808;p107"/>
          <p:cNvGraphicFramePr/>
          <p:nvPr/>
        </p:nvGraphicFramePr>
        <p:xfrm>
          <a:off x="423375" y="1270500"/>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 straight thru</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   # 5x5 is replaced by two 3x3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0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V3</a:t>
            </a:r>
            <a:endParaRPr>
              <a:solidFill>
                <a:srgbClr val="38761D"/>
              </a:solidFill>
            </a:endParaRPr>
          </a:p>
        </p:txBody>
      </p:sp>
      <p:pic>
        <p:nvPicPr>
          <p:cNvPr id="814" name="Google Shape;814;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5" name="Google Shape;815;p10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Factorization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a:t>
            </a:r>
            <a:r>
              <a:rPr b="1" lang="en" sz="1200">
                <a:solidFill>
                  <a:schemeClr val="dk1"/>
                </a:solidFill>
              </a:rPr>
              <a:t> Inception v3</a:t>
            </a:r>
            <a:r>
              <a:rPr lang="en" sz="1200">
                <a:solidFill>
                  <a:schemeClr val="dk1"/>
                </a:solidFill>
              </a:rPr>
              <a:t> architecture primarily made updates to improve the auxiliary classifiers, and additionally, the 7 x 7 convolution in the stem convolution group was factorized and replaced by a stack of three 3 x 3 convolutions, where: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first 3 x 3 is a strided convolution (strides=2, 2) which performs a feature map reduction.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second 3 x 3 is a regular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third 3 x 3 doubles the number of filters.</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16" name="Google Shape;816;p108"/>
          <p:cNvGraphicFramePr/>
          <p:nvPr/>
        </p:nvGraphicFramePr>
        <p:xfrm>
          <a:off x="586400" y="2315675"/>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Inception v3 stem, 7 x 7 is replaced by a stack of 3 x 3 convolutions.</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input</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max pooling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bottleneck convolution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80</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next convolution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192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strided convolution - feature map reduction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256</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2" name="Google Shape;822;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3" name="Google Shape;823;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Further </a:t>
            </a:r>
            <a:r>
              <a:rPr b="1" lang="en" sz="1200">
                <a:solidFill>
                  <a:schemeClr val="dk1"/>
                </a:solidFill>
              </a:rPr>
              <a:t>Stem Factorization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Inception v4 </a:t>
            </a:r>
            <a:r>
              <a:rPr lang="en" sz="1200">
                <a:solidFill>
                  <a:schemeClr val="dk1"/>
                </a:solidFill>
              </a:rPr>
              <a:t>architecture made additional improvements to the stem convolution group to reduce computational complexity by introducing </a:t>
            </a:r>
            <a:r>
              <a:rPr b="1" lang="en" sz="1200">
                <a:solidFill>
                  <a:schemeClr val="dk1"/>
                </a:solidFill>
              </a:rPr>
              <a:t>reduction blocks</a:t>
            </a:r>
            <a:r>
              <a:rPr lang="en" sz="1200">
                <a:solidFill>
                  <a:schemeClr val="dk1"/>
                </a:solidFill>
              </a:rPr>
              <a:t> (which appear to be a variation of a residual block). In a reduction block, the input is branched and then merged with a concatenation operation.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max pooling layer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3 x 3 strided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bottleneck and second convolution layer are replaced with a variation of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bottleneck convolution is reduced from size (from 80 to 64) and stacked with a 3 x 3 convolution.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second convolution layer is replaced with a stack of 1 x 1 bottleneck, a nx1 and 1xn pair and a 3 x 3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final strided convolution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 3 x 3 strided convolution</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9" name="Google Shape;829;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30" name="Google Shape;830;p11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Architecture</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 stem group shows 426K parameters to train with input (229, 229, 3) vs. the 614K for the Inception v3 stem group.</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31" name="Google Shape;831;p110"/>
          <p:cNvPicPr preferRelativeResize="0"/>
          <p:nvPr/>
        </p:nvPicPr>
        <p:blipFill>
          <a:blip r:embed="rId4">
            <a:alphaModFix/>
          </a:blip>
          <a:stretch>
            <a:fillRect/>
          </a:stretch>
        </p:blipFill>
        <p:spPr>
          <a:xfrm>
            <a:off x="534437" y="2021000"/>
            <a:ext cx="8075125" cy="2678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37" name="Google Shape;837;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39" name="Google Shape;839;p111"/>
          <p:cNvGraphicFramePr/>
          <p:nvPr/>
        </p:nvGraphicFramePr>
        <p:xfrm>
          <a:off x="663475" y="784175"/>
          <a:ext cx="3000000" cy="3000000"/>
        </p:xfrm>
        <a:graphic>
          <a:graphicData uri="http://schemas.openxmlformats.org/drawingml/2006/table">
            <a:tbl>
              <a:tblPr>
                <a:noFill/>
                <a:tableStyleId>{73256007-2207-4D0C-948B-428BE2FDEF96}</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Inception v4 stem, 7 x 7 is replaced by a stack of 3 x 3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max pooling is replaced by reduction block of max pooling and strided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bottleneck and 3x3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3x3 strided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192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